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418" r:id="rId16"/>
    <p:sldId id="270" r:id="rId17"/>
    <p:sldId id="271" r:id="rId18"/>
    <p:sldId id="272" r:id="rId19"/>
    <p:sldId id="273" r:id="rId20"/>
    <p:sldId id="274" r:id="rId21"/>
    <p:sldId id="275" r:id="rId22"/>
    <p:sldId id="276" r:id="rId23"/>
    <p:sldId id="277" r:id="rId24"/>
    <p:sldId id="412" r:id="rId25"/>
    <p:sldId id="413" r:id="rId26"/>
    <p:sldId id="279" r:id="rId27"/>
    <p:sldId id="278"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414" r:id="rId45"/>
    <p:sldId id="298" r:id="rId46"/>
    <p:sldId id="299" r:id="rId47"/>
    <p:sldId id="300" r:id="rId48"/>
    <p:sldId id="415" r:id="rId49"/>
    <p:sldId id="301" r:id="rId50"/>
    <p:sldId id="302" r:id="rId51"/>
    <p:sldId id="416" r:id="rId52"/>
    <p:sldId id="303" r:id="rId53"/>
    <p:sldId id="304" r:id="rId54"/>
    <p:sldId id="305" r:id="rId55"/>
    <p:sldId id="306" r:id="rId56"/>
    <p:sldId id="417" r:id="rId57"/>
    <p:sldId id="307" r:id="rId58"/>
    <p:sldId id="308" r:id="rId59"/>
    <p:sldId id="309" r:id="rId60"/>
  </p:sldIdLst>
  <p:sldSz cx="12192000" cy="6858000"/>
  <p:notesSz cx="6858000" cy="9144000"/>
  <p:embeddedFontLst>
    <p:embeddedFont>
      <p:font typeface="Helvetica Neue" panose="020B0604020202020204" charset="0"/>
      <p:regular r:id="rId62"/>
      <p:bold r:id="rId63"/>
      <p:italic r:id="rId64"/>
      <p:boldItalic r:id="rId65"/>
    </p:embeddedFont>
    <p:embeddedFont>
      <p:font typeface="Calibri" panose="020F050202020403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6" roundtripDataSignature="AMtx7miGGMJasrnmG+DH3uY+S11vFXJL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8DDA"/>
    <a:srgbClr val="6A9DDF"/>
    <a:srgbClr val="ABC8ED"/>
    <a:srgbClr val="449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0003F8-D9C2-4A70-97FA-8D0B0A910067}">
  <a:tblStyle styleId="{370003F8-D9C2-4A70-97FA-8D0B0A91006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47" autoAdjust="0"/>
  </p:normalViewPr>
  <p:slideViewPr>
    <p:cSldViewPr snapToGrid="0">
      <p:cViewPr>
        <p:scale>
          <a:sx n="70" d="100"/>
          <a:sy n="70" d="100"/>
        </p:scale>
        <p:origin x="418"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17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18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176"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17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4519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twitter.com/bejcal/status/77101063407482060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bejcal/status/77101063407482060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bejcal/status/77101063407482060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975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412402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843562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589984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847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566301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34" name="Google Shape;73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85144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626383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58" name="Google Shape;7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6653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quality filtering and the construction of operational taxonomic units (OTUs): clusters of sequences that differ by less than a fixed dissimilarity threshold7–9 (typically 3%). Lumping together similar sequences reduces the rate at which errors are misinterpreted as biological variation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These approaches do not incorporate all the data, in particular sequence quality information and statistical information available on the reads were not incorporated into the assignments.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In contrast, the </a:t>
            </a:r>
            <a:r>
              <a:rPr lang="en-US" sz="1200" b="1" i="0">
                <a:solidFill>
                  <a:schemeClr val="dk1"/>
                </a:solidFill>
                <a:latin typeface="Calibri"/>
                <a:ea typeface="Calibri"/>
                <a:cs typeface="Calibri"/>
                <a:sym typeface="Calibri"/>
              </a:rPr>
              <a:t>de novo</a:t>
            </a:r>
            <a:r>
              <a:rPr lang="en-US" sz="1200" b="0" i="0">
                <a:solidFill>
                  <a:schemeClr val="dk1"/>
                </a:solidFill>
                <a:latin typeface="Calibri"/>
                <a:ea typeface="Calibri"/>
                <a:cs typeface="Calibri"/>
                <a:sym typeface="Calibri"/>
              </a:rPr>
              <a:t> read counts used here will be constructed through the incorporation of both the quality scores and sequence frequencies in a probabilistic noise model for nucleotide transitions</a:t>
            </a:r>
            <a:endParaRPr/>
          </a:p>
          <a:p>
            <a:pPr marL="0" lvl="0" indent="0" algn="l" rtl="0">
              <a:spcBef>
                <a:spcPts val="0"/>
              </a:spcBef>
              <a:spcAft>
                <a:spcPts val="0"/>
              </a:spcAft>
              <a:buNone/>
            </a:pPr>
            <a:endParaRPr/>
          </a:p>
        </p:txBody>
      </p:sp>
      <p:sp>
        <p:nvSpPr>
          <p:cNvPr id="779" name="Google Shape;77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63345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174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5703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975800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4177002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391232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32498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4028867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859478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7551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454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4" name="Google Shape;92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30826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542038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946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5354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774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9" name="Google Shape;94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59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 The difference between a quality score of 40 and a quality score of 20 is an expected error rate of 1 in 10,000 vs 1 in 100.</a:t>
            </a:r>
            <a:endParaRPr/>
          </a:p>
          <a:p>
            <a:pPr marL="0" lvl="0" indent="0" algn="l" rtl="0">
              <a:spcBef>
                <a:spcPts val="0"/>
              </a:spcBef>
              <a:spcAft>
                <a:spcPts val="0"/>
              </a:spcAft>
              <a:buNone/>
            </a:pPr>
            <a:r>
              <a:rPr lang="en-US"/>
              <a:t/>
            </a:r>
            <a:br>
              <a:rPr lang="en-US"/>
            </a:br>
            <a:endParaRPr/>
          </a:p>
        </p:txBody>
      </p:sp>
      <p:sp>
        <p:nvSpPr>
          <p:cNvPr id="956" name="Google Shape;95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18627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a:t>
            </a:r>
            <a:endParaRPr/>
          </a:p>
          <a:p>
            <a:pPr marL="0" lvl="0" indent="0" algn="l" rtl="0">
              <a:spcBef>
                <a:spcPts val="0"/>
              </a:spcBef>
              <a:spcAft>
                <a:spcPts val="0"/>
              </a:spcAft>
              <a:buNone/>
            </a:pPr>
            <a:r>
              <a:rPr lang="en-US"/>
              <a:t/>
            </a:r>
            <a:br>
              <a:rPr lang="en-US"/>
            </a:br>
            <a:endParaRPr/>
          </a:p>
        </p:txBody>
      </p:sp>
      <p:sp>
        <p:nvSpPr>
          <p:cNvPr id="970" name="Google Shape;97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423466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We </a:t>
            </a:r>
            <a:r>
              <a:rPr lang="en-US" sz="1200" b="0" i="1" dirty="0" err="1">
                <a:solidFill>
                  <a:schemeClr val="dk1"/>
                </a:solidFill>
                <a:latin typeface="Calibri"/>
                <a:ea typeface="Calibri"/>
                <a:cs typeface="Calibri"/>
                <a:sym typeface="Calibri"/>
              </a:rPr>
              <a:t>denoise</a:t>
            </a:r>
            <a:r>
              <a:rPr lang="en-US" sz="1200" b="0" i="0" dirty="0">
                <a:solidFill>
                  <a:schemeClr val="dk1"/>
                </a:solidFill>
                <a:latin typeface="Calibri"/>
                <a:ea typeface="Calibri"/>
                <a:cs typeface="Calibri"/>
                <a:sym typeface="Calibri"/>
              </a:rPr>
              <a:t> our sequences to remove and/or correct noisy reads.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We </a:t>
            </a:r>
            <a:r>
              <a:rPr lang="en-US" sz="1200" b="0" i="1" dirty="0" err="1">
                <a:solidFill>
                  <a:schemeClr val="dk1"/>
                </a:solidFill>
                <a:latin typeface="Calibri"/>
                <a:ea typeface="Calibri"/>
                <a:cs typeface="Calibri"/>
                <a:sym typeface="Calibri"/>
              </a:rPr>
              <a:t>dereplicate</a:t>
            </a:r>
            <a:r>
              <a:rPr lang="en-US" sz="1200" b="0" i="0" dirty="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We </a:t>
            </a:r>
            <a:r>
              <a:rPr lang="en-US" sz="1200" b="0" i="1" dirty="0">
                <a:solidFill>
                  <a:schemeClr val="dk1"/>
                </a:solidFill>
                <a:latin typeface="Calibri"/>
                <a:ea typeface="Calibri"/>
                <a:cs typeface="Calibri"/>
                <a:sym typeface="Calibri"/>
              </a:rPr>
              <a:t>cluster</a:t>
            </a:r>
            <a:r>
              <a:rPr lang="en-US" sz="1200" b="0" i="0" dirty="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dirty="0">
                <a:solidFill>
                  <a:schemeClr val="dk1"/>
                </a:solidFill>
                <a:latin typeface="Calibri"/>
                <a:ea typeface="Calibri"/>
                <a:cs typeface="Calibri"/>
                <a:sym typeface="Calibri"/>
              </a:rPr>
              <a:t>OTU picking</a:t>
            </a:r>
            <a:r>
              <a:rPr lang="en-US" sz="1200" b="0" i="0" dirty="0">
                <a:solidFill>
                  <a:schemeClr val="dk1"/>
                </a:solidFill>
                <a:latin typeface="Calibri"/>
                <a:ea typeface="Calibri"/>
                <a:cs typeface="Calibri"/>
                <a:sym typeface="Calibri"/>
              </a:rPr>
              <a:t>, was once a common procedure, used to simultaneously </a:t>
            </a:r>
            <a:r>
              <a:rPr lang="en-US" sz="1200" b="0" i="0" dirty="0" err="1">
                <a:solidFill>
                  <a:schemeClr val="dk1"/>
                </a:solidFill>
                <a:latin typeface="Calibri"/>
                <a:ea typeface="Calibri"/>
                <a:cs typeface="Calibri"/>
                <a:sym typeface="Calibri"/>
              </a:rPr>
              <a:t>dereplicate</a:t>
            </a:r>
            <a:r>
              <a:rPr lang="en-US" sz="1200" b="0" i="0" dirty="0">
                <a:solidFill>
                  <a:schemeClr val="dk1"/>
                </a:solidFill>
                <a:latin typeface="Calibri"/>
                <a:ea typeface="Calibri"/>
                <a:cs typeface="Calibri"/>
                <a:sym typeface="Calibri"/>
              </a:rPr>
              <a:t> but also perform a sort of quick-and-dirty </a:t>
            </a:r>
            <a:r>
              <a:rPr lang="en-US" sz="1200" b="0" i="0" dirty="0" err="1">
                <a:solidFill>
                  <a:schemeClr val="dk1"/>
                </a:solidFill>
                <a:latin typeface="Calibri"/>
                <a:ea typeface="Calibri"/>
                <a:cs typeface="Calibri"/>
                <a:sym typeface="Calibri"/>
              </a:rPr>
              <a:t>denoising</a:t>
            </a:r>
            <a:r>
              <a:rPr lang="en-US" sz="1200" b="0" i="0" dirty="0">
                <a:solidFill>
                  <a:schemeClr val="dk1"/>
                </a:solidFill>
                <a:latin typeface="Calibri"/>
                <a:ea typeface="Calibri"/>
                <a:cs typeface="Calibri"/>
                <a:sym typeface="Calibri"/>
              </a:rPr>
              <a:t> procedure (to capture stochastic sequencing and PCR errors, which should be rare and similar to more abundant centroid sequences). Use </a:t>
            </a:r>
            <a:r>
              <a:rPr lang="en-US" sz="1200" b="0" i="0" dirty="0" err="1">
                <a:solidFill>
                  <a:schemeClr val="dk1"/>
                </a:solidFill>
                <a:latin typeface="Calibri"/>
                <a:ea typeface="Calibri"/>
                <a:cs typeface="Calibri"/>
                <a:sym typeface="Calibri"/>
              </a:rPr>
              <a:t>denoising</a:t>
            </a:r>
            <a:r>
              <a:rPr lang="en-US" sz="1200" b="0" i="0" dirty="0">
                <a:solidFill>
                  <a:schemeClr val="dk1"/>
                </a:solidFill>
                <a:latin typeface="Calibri"/>
                <a:ea typeface="Calibri"/>
                <a:cs typeface="Calibri"/>
                <a:sym typeface="Calibri"/>
              </a:rPr>
              <a:t> methods instead if you can. Times have changed. Welcome to the future. </a:t>
            </a:r>
            <a:endParaRPr dirty="0"/>
          </a:p>
          <a:p>
            <a:pPr marL="0" lvl="0" indent="0" algn="l" rtl="0">
              <a:spcBef>
                <a:spcPts val="0"/>
              </a:spcBef>
              <a:spcAft>
                <a:spcPts val="0"/>
              </a:spcAft>
              <a:buNone/>
            </a:pPr>
            <a:endParaRPr dirty="0"/>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23332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DADA2 incorporates quality information into its error model which makes the algorithm </a:t>
            </a:r>
            <a:r>
              <a:rPr lang="en-US" sz="1200" b="0" i="0" u="sng" strike="noStrike">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robust to lower quality sequence</a:t>
            </a:r>
            <a:r>
              <a:rPr lang="en-US" sz="1200" b="0" i="0">
                <a:solidFill>
                  <a:schemeClr val="dk1"/>
                </a:solidFill>
                <a:latin typeface="Calibri"/>
                <a:ea typeface="Calibri"/>
                <a:cs typeface="Calibri"/>
                <a:sym typeface="Calibri"/>
              </a:rPr>
              <a:t>, but trimming as the average qualities crash will improve the algorithm’s sensitivity to rare sequence variants.  The </a:t>
            </a:r>
            <a:r>
              <a:rPr lang="en-US"/>
              <a:t>maxEE</a:t>
            </a:r>
            <a:r>
              <a:rPr lang="en-US" sz="1200" b="0" i="0">
                <a:solidFill>
                  <a:schemeClr val="dk1"/>
                </a:solidFill>
                <a:latin typeface="Calibri"/>
                <a:ea typeface="Calibri"/>
                <a:cs typeface="Calibri"/>
                <a:sym typeface="Calibri"/>
              </a:rPr>
              <a:t> parameter sets the maximum number of “expected errors” allowed in a read.  If you want to speed up downstream computation, consider tightening </a:t>
            </a:r>
            <a:r>
              <a:rPr lang="en-US"/>
              <a:t>maxEE</a:t>
            </a:r>
            <a:r>
              <a:rPr lang="en-US" sz="1200" b="0" i="0">
                <a:solidFill>
                  <a:schemeClr val="dk1"/>
                </a:solidFill>
                <a:latin typeface="Calibri"/>
                <a:ea typeface="Calibri"/>
                <a:cs typeface="Calibri"/>
                <a:sym typeface="Calibri"/>
              </a:rPr>
              <a:t>. If too few reads are passing the filter, consider relaxing </a:t>
            </a:r>
            <a:r>
              <a:rPr lang="en-US"/>
              <a:t>maxEE</a:t>
            </a:r>
            <a:r>
              <a:rPr lang="en-US" sz="1200" b="0" i="0">
                <a:solidFill>
                  <a:schemeClr val="dk1"/>
                </a:solidFill>
                <a:latin typeface="Calibri"/>
                <a:ea typeface="Calibri"/>
                <a:cs typeface="Calibri"/>
                <a:sym typeface="Calibri"/>
              </a:rPr>
              <a:t>, perhaps especially on the reverse reads (eg. </a:t>
            </a:r>
            <a:r>
              <a:rPr lang="en-US"/>
              <a:t>maxEE=c(2,5)</a:t>
            </a:r>
            <a:r>
              <a:rPr lang="en-US" sz="1200" b="0" i="0">
                <a:solidFill>
                  <a:schemeClr val="dk1"/>
                </a:solidFill>
                <a:latin typeface="Calibri"/>
                <a:ea typeface="Calibri"/>
                <a:cs typeface="Calibri"/>
                <a:sym typeface="Calibri"/>
              </a:rPr>
              <a:t>), and reducing the </a:t>
            </a:r>
            <a:r>
              <a:rPr lang="en-US"/>
              <a:t>truncLen</a:t>
            </a:r>
            <a:r>
              <a:rPr lang="en-US" sz="1200" b="0" i="0">
                <a:solidFill>
                  <a:schemeClr val="dk1"/>
                </a:solidFill>
                <a:latin typeface="Calibri"/>
                <a:ea typeface="Calibri"/>
                <a:cs typeface="Calibri"/>
                <a:sym typeface="Calibri"/>
              </a:rPr>
              <a:t> to remove low quality tails. </a:t>
            </a:r>
            <a:endParaRPr/>
          </a:p>
        </p:txBody>
      </p:sp>
      <p:sp>
        <p:nvSpPr>
          <p:cNvPr id="1003" name="Google Shape;100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477593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DADA2 incorporates quality information into its error model which makes the algorithm </a:t>
            </a:r>
            <a:r>
              <a:rPr lang="en-US" sz="1200" b="0" i="0" u="sng" strike="noStrike" dirty="0">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robust to lower quality sequence</a:t>
            </a:r>
            <a:r>
              <a:rPr lang="en-US" sz="1200" b="0" i="0" dirty="0">
                <a:solidFill>
                  <a:schemeClr val="dk1"/>
                </a:solidFill>
                <a:latin typeface="Calibri"/>
                <a:ea typeface="Calibri"/>
                <a:cs typeface="Calibri"/>
                <a:sym typeface="Calibri"/>
              </a:rPr>
              <a:t>, but trimming as the average qualities crash will improve the algorithm’s sensitivity to rare sequence variants.  The </a:t>
            </a:r>
            <a:r>
              <a:rPr lang="en-US" dirty="0" err="1"/>
              <a:t>maxEE</a:t>
            </a:r>
            <a:r>
              <a:rPr lang="en-US" sz="1200" b="0" i="0" dirty="0">
                <a:solidFill>
                  <a:schemeClr val="dk1"/>
                </a:solidFill>
                <a:latin typeface="Calibri"/>
                <a:ea typeface="Calibri"/>
                <a:cs typeface="Calibri"/>
                <a:sym typeface="Calibri"/>
              </a:rPr>
              <a:t> parameter sets the maximum number of “expected errors” allowed in a read.  If you want to speed up downstream computation, consider tightening </a:t>
            </a:r>
            <a:r>
              <a:rPr lang="en-US" dirty="0" err="1"/>
              <a:t>maxEE</a:t>
            </a:r>
            <a:r>
              <a:rPr lang="en-US" sz="1200" b="0" i="0" dirty="0">
                <a:solidFill>
                  <a:schemeClr val="dk1"/>
                </a:solidFill>
                <a:latin typeface="Calibri"/>
                <a:ea typeface="Calibri"/>
                <a:cs typeface="Calibri"/>
                <a:sym typeface="Calibri"/>
              </a:rPr>
              <a:t>. If too few reads are passing the filter, consider relaxing </a:t>
            </a:r>
            <a:r>
              <a:rPr lang="en-US" dirty="0" err="1"/>
              <a:t>maxEE</a:t>
            </a:r>
            <a:r>
              <a:rPr lang="en-US" sz="1200" b="0" i="0" dirty="0">
                <a:solidFill>
                  <a:schemeClr val="dk1"/>
                </a:solidFill>
                <a:latin typeface="Calibri"/>
                <a:ea typeface="Calibri"/>
                <a:cs typeface="Calibri"/>
                <a:sym typeface="Calibri"/>
              </a:rPr>
              <a:t>, perhaps especially on the reverse reads (</a:t>
            </a:r>
            <a:r>
              <a:rPr lang="en-US" sz="1200" b="0" i="0" dirty="0" err="1">
                <a:solidFill>
                  <a:schemeClr val="dk1"/>
                </a:solidFill>
                <a:latin typeface="Calibri"/>
                <a:ea typeface="Calibri"/>
                <a:cs typeface="Calibri"/>
                <a:sym typeface="Calibri"/>
              </a:rPr>
              <a:t>eg</a:t>
            </a:r>
            <a:r>
              <a:rPr lang="en-US" sz="1200" b="0" i="0" dirty="0">
                <a:solidFill>
                  <a:schemeClr val="dk1"/>
                </a:solidFill>
                <a:latin typeface="Calibri"/>
                <a:ea typeface="Calibri"/>
                <a:cs typeface="Calibri"/>
                <a:sym typeface="Calibri"/>
              </a:rPr>
              <a:t>. </a:t>
            </a:r>
            <a:r>
              <a:rPr lang="en-US" dirty="0" err="1"/>
              <a:t>maxEE</a:t>
            </a:r>
            <a:r>
              <a:rPr lang="en-US" dirty="0"/>
              <a:t>=c(2,5)</a:t>
            </a:r>
            <a:r>
              <a:rPr lang="en-US" sz="1200" b="0" i="0" dirty="0">
                <a:solidFill>
                  <a:schemeClr val="dk1"/>
                </a:solidFill>
                <a:latin typeface="Calibri"/>
                <a:ea typeface="Calibri"/>
                <a:cs typeface="Calibri"/>
                <a:sym typeface="Calibri"/>
              </a:rPr>
              <a:t>), and reducing the </a:t>
            </a:r>
            <a:r>
              <a:rPr lang="en-US" dirty="0" err="1"/>
              <a:t>truncLen</a:t>
            </a:r>
            <a:r>
              <a:rPr lang="en-US" sz="1200" b="0" i="0" dirty="0">
                <a:solidFill>
                  <a:schemeClr val="dk1"/>
                </a:solidFill>
                <a:latin typeface="Calibri"/>
                <a:ea typeface="Calibri"/>
                <a:cs typeface="Calibri"/>
                <a:sym typeface="Calibri"/>
              </a:rPr>
              <a:t> to remove low quality tails. </a:t>
            </a:r>
            <a:endParaRPr dirty="0"/>
          </a:p>
        </p:txBody>
      </p:sp>
      <p:sp>
        <p:nvSpPr>
          <p:cNvPr id="1010" name="Google Shape;101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035596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a:t>
            </a:r>
            <a:endParaRPr/>
          </a:p>
          <a:p>
            <a:pPr marL="0" lvl="0" indent="0" algn="l" rtl="0">
              <a:spcBef>
                <a:spcPts val="0"/>
              </a:spcBef>
              <a:spcAft>
                <a:spcPts val="0"/>
              </a:spcAft>
              <a:buNone/>
            </a:pPr>
            <a:r>
              <a:rPr lang="en-US"/>
              <a:t/>
            </a:r>
            <a:br>
              <a:rPr lang="en-US"/>
            </a:br>
            <a:endParaRPr/>
          </a:p>
        </p:txBody>
      </p:sp>
      <p:sp>
        <p:nvSpPr>
          <p:cNvPr id="1019" name="Google Shape;101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497254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DADA2 incorporates quality information into its error model which makes the algorithm </a:t>
            </a:r>
            <a:r>
              <a:rPr lang="en-US" sz="1200" b="0" i="0" u="sng" strike="noStrike">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robust to lower quality sequence</a:t>
            </a:r>
            <a:r>
              <a:rPr lang="en-US" sz="1200" b="0" i="0">
                <a:solidFill>
                  <a:schemeClr val="dk1"/>
                </a:solidFill>
                <a:latin typeface="Calibri"/>
                <a:ea typeface="Calibri"/>
                <a:cs typeface="Calibri"/>
                <a:sym typeface="Calibri"/>
              </a:rPr>
              <a:t>, but trimming as the average qualities crash will improve the algorithm’s sensitivity to rare sequence variants.  The </a:t>
            </a:r>
            <a:r>
              <a:rPr lang="en-US"/>
              <a:t>maxEE</a:t>
            </a:r>
            <a:r>
              <a:rPr lang="en-US" sz="1200" b="0" i="0">
                <a:solidFill>
                  <a:schemeClr val="dk1"/>
                </a:solidFill>
                <a:latin typeface="Calibri"/>
                <a:ea typeface="Calibri"/>
                <a:cs typeface="Calibri"/>
                <a:sym typeface="Calibri"/>
              </a:rPr>
              <a:t> parameter sets the maximum number of “expected errors” allowed in a read.  If you want to speed up downstream computation, consider tightening </a:t>
            </a:r>
            <a:r>
              <a:rPr lang="en-US"/>
              <a:t>maxEE</a:t>
            </a:r>
            <a:r>
              <a:rPr lang="en-US" sz="1200" b="0" i="0">
                <a:solidFill>
                  <a:schemeClr val="dk1"/>
                </a:solidFill>
                <a:latin typeface="Calibri"/>
                <a:ea typeface="Calibri"/>
                <a:cs typeface="Calibri"/>
                <a:sym typeface="Calibri"/>
              </a:rPr>
              <a:t>. If too few reads are passing the filter, consider relaxing </a:t>
            </a:r>
            <a:r>
              <a:rPr lang="en-US"/>
              <a:t>maxEE</a:t>
            </a:r>
            <a:r>
              <a:rPr lang="en-US" sz="1200" b="0" i="0">
                <a:solidFill>
                  <a:schemeClr val="dk1"/>
                </a:solidFill>
                <a:latin typeface="Calibri"/>
                <a:ea typeface="Calibri"/>
                <a:cs typeface="Calibri"/>
                <a:sym typeface="Calibri"/>
              </a:rPr>
              <a:t>, perhaps especially on the reverse reads (eg. </a:t>
            </a:r>
            <a:r>
              <a:rPr lang="en-US"/>
              <a:t>maxEE=c(2,5)</a:t>
            </a:r>
            <a:r>
              <a:rPr lang="en-US" sz="1200" b="0" i="0">
                <a:solidFill>
                  <a:schemeClr val="dk1"/>
                </a:solidFill>
                <a:latin typeface="Calibri"/>
                <a:ea typeface="Calibri"/>
                <a:cs typeface="Calibri"/>
                <a:sym typeface="Calibri"/>
              </a:rPr>
              <a:t>), and reducing the </a:t>
            </a:r>
            <a:r>
              <a:rPr lang="en-US"/>
              <a:t>truncLen</a:t>
            </a:r>
            <a:r>
              <a:rPr lang="en-US" sz="1200" b="0" i="0">
                <a:solidFill>
                  <a:schemeClr val="dk1"/>
                </a:solidFill>
                <a:latin typeface="Calibri"/>
                <a:ea typeface="Calibri"/>
                <a:cs typeface="Calibri"/>
                <a:sym typeface="Calibri"/>
              </a:rPr>
              <a:t> to remove low quality tails. </a:t>
            </a:r>
            <a:endParaRPr/>
          </a:p>
        </p:txBody>
      </p:sp>
      <p:sp>
        <p:nvSpPr>
          <p:cNvPr id="1028" name="Google Shape;1028;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534524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200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a:t>
            </a:r>
            <a:endParaRPr/>
          </a:p>
          <a:p>
            <a:pPr marL="0" lvl="0" indent="0" algn="l" rtl="0">
              <a:spcBef>
                <a:spcPts val="0"/>
              </a:spcBef>
              <a:spcAft>
                <a:spcPts val="0"/>
              </a:spcAft>
              <a:buNone/>
            </a:pPr>
            <a:r>
              <a:rPr lang="en-US"/>
              <a:t/>
            </a:r>
            <a:br>
              <a:rPr lang="en-US"/>
            </a:br>
            <a:endParaRPr/>
          </a:p>
        </p:txBody>
      </p:sp>
      <p:sp>
        <p:nvSpPr>
          <p:cNvPr id="1037" name="Google Shape;103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790100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a:t>
            </a:r>
            <a:r>
              <a:rPr lang="en-US"/>
              <a:t>maxEE</a:t>
            </a:r>
            <a:r>
              <a:rPr lang="en-US" sz="1200" b="0" i="0">
                <a:solidFill>
                  <a:schemeClr val="dk1"/>
                </a:solidFill>
                <a:latin typeface="Calibri"/>
                <a:ea typeface="Calibri"/>
                <a:cs typeface="Calibri"/>
                <a:sym typeface="Calibri"/>
              </a:rPr>
              <a:t> parameter sets the maximum number of “expected errors” allowed in a read.  Small E means high quality, large E means low quality. We can therefore filter low quality reads by setting a maximum number of expected errors (E_max)  If you want to speed up downstream computation, consider tightening </a:t>
            </a:r>
            <a:r>
              <a:rPr lang="en-US"/>
              <a:t>maxEE</a:t>
            </a:r>
            <a:r>
              <a:rPr lang="en-US" sz="1200" b="0" i="0">
                <a:solidFill>
                  <a:schemeClr val="dk1"/>
                </a:solidFill>
                <a:latin typeface="Calibri"/>
                <a:ea typeface="Calibri"/>
                <a:cs typeface="Calibri"/>
                <a:sym typeface="Calibri"/>
              </a:rPr>
              <a:t>. If too few reads are passing the filter, consider relaxing </a:t>
            </a:r>
            <a:r>
              <a:rPr lang="en-US"/>
              <a:t>maxEE</a:t>
            </a:r>
            <a:r>
              <a:rPr lang="en-US" sz="1200" b="0" i="0">
                <a:solidFill>
                  <a:schemeClr val="dk1"/>
                </a:solidFill>
                <a:latin typeface="Calibri"/>
                <a:ea typeface="Calibri"/>
                <a:cs typeface="Calibri"/>
                <a:sym typeface="Calibri"/>
              </a:rPr>
              <a:t>, perhaps especially on the reverse reads (eg. </a:t>
            </a:r>
            <a:r>
              <a:rPr lang="en-US"/>
              <a:t>maxEE=c(2,5)</a:t>
            </a:r>
            <a:r>
              <a:rPr lang="en-US" sz="1200" b="0" i="0">
                <a:solidFill>
                  <a:schemeClr val="dk1"/>
                </a:solidFill>
                <a:latin typeface="Calibri"/>
                <a:ea typeface="Calibri"/>
                <a:cs typeface="Calibri"/>
                <a:sym typeface="Calibri"/>
              </a:rPr>
              <a:t>), and reducing the </a:t>
            </a:r>
            <a:r>
              <a:rPr lang="en-US"/>
              <a:t>truncLen</a:t>
            </a:r>
            <a:r>
              <a:rPr lang="en-US" sz="1200" b="0" i="0">
                <a:solidFill>
                  <a:schemeClr val="dk1"/>
                </a:solidFill>
                <a:latin typeface="Calibri"/>
                <a:ea typeface="Calibri"/>
                <a:cs typeface="Calibri"/>
                <a:sym typeface="Calibri"/>
              </a:rPr>
              <a:t> to remove low quality tails. </a:t>
            </a:r>
            <a:endParaRPr/>
          </a:p>
        </p:txBody>
      </p:sp>
      <p:sp>
        <p:nvSpPr>
          <p:cNvPr id="1046" name="Google Shape;10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968703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4" name="Google Shape;105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a:t>
            </a:r>
            <a:r>
              <a:rPr lang="en-US"/>
              <a:t>maxEE</a:t>
            </a:r>
            <a:r>
              <a:rPr lang="en-US" sz="1200" b="0" i="0">
                <a:solidFill>
                  <a:schemeClr val="dk1"/>
                </a:solidFill>
                <a:latin typeface="Calibri"/>
                <a:ea typeface="Calibri"/>
                <a:cs typeface="Calibri"/>
                <a:sym typeface="Calibri"/>
              </a:rPr>
              <a:t> parameter sets the maximum number of “expected errors” allowed in a read.  Small E means high quality, large E means low quality. We can therefore filter low quality reads by setting a maximum number of expected errors (E_max)  If you want to speed up downstream computation, consider tightening </a:t>
            </a:r>
            <a:r>
              <a:rPr lang="en-US"/>
              <a:t>maxEE</a:t>
            </a:r>
            <a:r>
              <a:rPr lang="en-US" sz="1200" b="0" i="0">
                <a:solidFill>
                  <a:schemeClr val="dk1"/>
                </a:solidFill>
                <a:latin typeface="Calibri"/>
                <a:ea typeface="Calibri"/>
                <a:cs typeface="Calibri"/>
                <a:sym typeface="Calibri"/>
              </a:rPr>
              <a:t>. If too few reads are passing the filter, consider relaxing </a:t>
            </a:r>
            <a:r>
              <a:rPr lang="en-US"/>
              <a:t>maxEE</a:t>
            </a:r>
            <a:r>
              <a:rPr lang="en-US" sz="1200" b="0" i="0">
                <a:solidFill>
                  <a:schemeClr val="dk1"/>
                </a:solidFill>
                <a:latin typeface="Calibri"/>
                <a:ea typeface="Calibri"/>
                <a:cs typeface="Calibri"/>
                <a:sym typeface="Calibri"/>
              </a:rPr>
              <a:t>, perhaps especially on the reverse reads (eg. </a:t>
            </a:r>
            <a:r>
              <a:rPr lang="en-US"/>
              <a:t>maxEE=c(2,5)</a:t>
            </a:r>
            <a:r>
              <a:rPr lang="en-US" sz="1200" b="0" i="0">
                <a:solidFill>
                  <a:schemeClr val="dk1"/>
                </a:solidFill>
                <a:latin typeface="Calibri"/>
                <a:ea typeface="Calibri"/>
                <a:cs typeface="Calibri"/>
                <a:sym typeface="Calibri"/>
              </a:rPr>
              <a:t>), and reducing the </a:t>
            </a:r>
            <a:r>
              <a:rPr lang="en-US"/>
              <a:t>truncLen</a:t>
            </a:r>
            <a:r>
              <a:rPr lang="en-US" sz="1200" b="0" i="0">
                <a:solidFill>
                  <a:schemeClr val="dk1"/>
                </a:solidFill>
                <a:latin typeface="Calibri"/>
                <a:ea typeface="Calibri"/>
                <a:cs typeface="Calibri"/>
                <a:sym typeface="Calibri"/>
              </a:rPr>
              <a:t> to remove low quality tails.  Truncq will stop reading after quality reaches 2</a:t>
            </a:r>
            <a:endParaRPr/>
          </a:p>
        </p:txBody>
      </p:sp>
      <p:sp>
        <p:nvSpPr>
          <p:cNvPr id="1055" name="Google Shape;1055;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486896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3" name="Google Shape;106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494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denoise</a:t>
            </a:r>
            <a:r>
              <a:rPr lang="en-US" sz="1200" b="0" i="0">
                <a:solidFill>
                  <a:schemeClr val="dk1"/>
                </a:solidFill>
                <a:latin typeface="Calibri"/>
                <a:ea typeface="Calibri"/>
                <a:cs typeface="Calibri"/>
                <a:sym typeface="Calibri"/>
              </a:rPr>
              <a:t> our sequences to remove and/or correct noisy reads.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dereplicate</a:t>
            </a:r>
            <a:r>
              <a:rPr lang="en-US" sz="1200" b="0" i="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cluster</a:t>
            </a:r>
            <a:r>
              <a:rPr lang="en-US" sz="1200" b="0" i="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a:solidFill>
                  <a:schemeClr val="dk1"/>
                </a:solidFill>
                <a:latin typeface="Calibri"/>
                <a:ea typeface="Calibri"/>
                <a:cs typeface="Calibri"/>
                <a:sym typeface="Calibri"/>
              </a:rPr>
              <a:t>OTU picking</a:t>
            </a:r>
            <a:r>
              <a:rPr lang="en-US" sz="1200" b="0" i="0">
                <a:solidFill>
                  <a:schemeClr val="dk1"/>
                </a:solidFill>
                <a:latin typeface="Calibri"/>
                <a:ea typeface="Calibri"/>
                <a:cs typeface="Calibri"/>
                <a:sym typeface="Calibri"/>
              </a:rPr>
              <a:t>, was once a common procedure, used to simultaneously dereplicate but also perform a sort of quick-and-dirty denoising procedure (to capture stochastic sequencing and PCR errors, which should be rare and similar to more abundant centroid sequences). Use denoising methods instead if you can. Times have changed. Welcome to the future. </a:t>
            </a:r>
            <a:endParaRPr/>
          </a:p>
          <a:p>
            <a:pPr marL="0" lvl="0" indent="0" algn="l" rtl="0">
              <a:spcBef>
                <a:spcPts val="0"/>
              </a:spcBef>
              <a:spcAft>
                <a:spcPts val="0"/>
              </a:spcAft>
              <a:buNone/>
            </a:pPr>
            <a:endParaRPr/>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0917890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a:t>
            </a:r>
            <a:r>
              <a:rPr lang="en-US"/>
              <a:t>learnErrors</a:t>
            </a:r>
            <a:r>
              <a:rPr lang="en-US" sz="1200" b="0" i="0">
                <a:solidFill>
                  <a:schemeClr val="dk1"/>
                </a:solidFill>
                <a:latin typeface="Calibri"/>
                <a:ea typeface="Calibri"/>
                <a:cs typeface="Calibri"/>
                <a:sym typeface="Calibri"/>
              </a:rPr>
              <a:t> method learns this error model from the data, by alternating estimation of the error rates and inference of sample composition until they converge on a jointly consistent solution. </a:t>
            </a:r>
            <a:endParaRPr/>
          </a:p>
        </p:txBody>
      </p:sp>
      <p:sp>
        <p:nvSpPr>
          <p:cNvPr id="1080" name="Google Shape;108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149829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error rates for each possible transition (A→C, A→G, …) are shown. Points are the observed error rates for each consensus quality score. The black line shows the estimated error rates after convergence of the machine-learning algorithm. The red line shows the error rates expected under the nominal definition of the Q-score. Here the estimated error rates (black line) are a good fit to the observed rates (points), and the error rates drop with increased quality as expected. </a:t>
            </a:r>
            <a:endParaRPr/>
          </a:p>
        </p:txBody>
      </p:sp>
      <p:sp>
        <p:nvSpPr>
          <p:cNvPr id="1087" name="Google Shape;1087;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221801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This step can be run on individual samples, which is the least computationally intensive manner, or on all samples together, which increases the function’s ability to resolve low-abundance ASVs. Imagine Sample A has 10,000 copies of sequence Z, and Sample B has 1 copy of sequence Z. Sequence Z would likely be filtered out of Sample B even though it was a “true” singleton among perhaps thousands of spurious singletons we needed to remove.</a:t>
            </a:r>
            <a:endParaRPr dirty="0"/>
          </a:p>
        </p:txBody>
      </p:sp>
      <p:sp>
        <p:nvSpPr>
          <p:cNvPr id="1094" name="Google Shape;1094;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3645312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denoise</a:t>
            </a:r>
            <a:r>
              <a:rPr lang="en-US" sz="1200" b="0" i="0">
                <a:solidFill>
                  <a:schemeClr val="dk1"/>
                </a:solidFill>
                <a:latin typeface="Calibri"/>
                <a:ea typeface="Calibri"/>
                <a:cs typeface="Calibri"/>
                <a:sym typeface="Calibri"/>
              </a:rPr>
              <a:t> our sequences to remove and/or correct noisy reads.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dereplicate</a:t>
            </a:r>
            <a:r>
              <a:rPr lang="en-US" sz="1200" b="0" i="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cluster</a:t>
            </a:r>
            <a:r>
              <a:rPr lang="en-US" sz="1200" b="0" i="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a:solidFill>
                  <a:schemeClr val="dk1"/>
                </a:solidFill>
                <a:latin typeface="Calibri"/>
                <a:ea typeface="Calibri"/>
                <a:cs typeface="Calibri"/>
                <a:sym typeface="Calibri"/>
              </a:rPr>
              <a:t>OTU picking</a:t>
            </a:r>
            <a:r>
              <a:rPr lang="en-US" sz="1200" b="0" i="0">
                <a:solidFill>
                  <a:schemeClr val="dk1"/>
                </a:solidFill>
                <a:latin typeface="Calibri"/>
                <a:ea typeface="Calibri"/>
                <a:cs typeface="Calibri"/>
                <a:sym typeface="Calibri"/>
              </a:rPr>
              <a:t>, was once a common procedure, used to simultaneously dereplicate but also perform a sort of quick-and-dirty denoising procedure (to capture stochastic sequencing and PCR errors, which should be rare and similar to more abundant centroid sequences). Use denoising methods instead if you can. Times have changed. Welcome to the future. </a:t>
            </a:r>
            <a:endParaRPr/>
          </a:p>
          <a:p>
            <a:pPr marL="0" lvl="0" indent="0" algn="l" rtl="0">
              <a:spcBef>
                <a:spcPts val="0"/>
              </a:spcBef>
              <a:spcAft>
                <a:spcPts val="0"/>
              </a:spcAft>
              <a:buNone/>
            </a:pPr>
            <a:endParaRPr/>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1215509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now merge the forward and reverse reads together to obtain the full denoised sequences. Merging is performed by aligning the denoised forward reads with the reverse-complement of the corresponding denoised reverse reads, and then constructing the merged “contig” sequences. </a:t>
            </a:r>
            <a:endParaRPr/>
          </a:p>
        </p:txBody>
      </p:sp>
      <p:sp>
        <p:nvSpPr>
          <p:cNvPr id="1101" name="Google Shape;110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78052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6" name="Google Shape;3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1509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163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denoise</a:t>
            </a:r>
            <a:r>
              <a:rPr lang="en-US" sz="1200" b="0" i="0">
                <a:solidFill>
                  <a:schemeClr val="dk1"/>
                </a:solidFill>
                <a:latin typeface="Calibri"/>
                <a:ea typeface="Calibri"/>
                <a:cs typeface="Calibri"/>
                <a:sym typeface="Calibri"/>
              </a:rPr>
              <a:t> our sequences to remove and/or correct noisy reads.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dereplicate</a:t>
            </a:r>
            <a:r>
              <a:rPr lang="en-US" sz="1200" b="0" i="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cluster</a:t>
            </a:r>
            <a:r>
              <a:rPr lang="en-US" sz="1200" b="0" i="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a:solidFill>
                  <a:schemeClr val="dk1"/>
                </a:solidFill>
                <a:latin typeface="Calibri"/>
                <a:ea typeface="Calibri"/>
                <a:cs typeface="Calibri"/>
                <a:sym typeface="Calibri"/>
              </a:rPr>
              <a:t>OTU picking</a:t>
            </a:r>
            <a:r>
              <a:rPr lang="en-US" sz="1200" b="0" i="0">
                <a:solidFill>
                  <a:schemeClr val="dk1"/>
                </a:solidFill>
                <a:latin typeface="Calibri"/>
                <a:ea typeface="Calibri"/>
                <a:cs typeface="Calibri"/>
                <a:sym typeface="Calibri"/>
              </a:rPr>
              <a:t>, was once a common procedure, used to simultaneously dereplicate but also perform a sort of quick-and-dirty denoising procedure (to capture stochastic sequencing and PCR errors, which should be rare and similar to more abundant centroid sequences). Use denoising methods instead if you can. Times have changed. Welcome to the future. </a:t>
            </a:r>
            <a:endParaRPr/>
          </a:p>
          <a:p>
            <a:pPr marL="0" lvl="0" indent="0" algn="l" rtl="0">
              <a:spcBef>
                <a:spcPts val="0"/>
              </a:spcBef>
              <a:spcAft>
                <a:spcPts val="0"/>
              </a:spcAft>
              <a:buNone/>
            </a:pPr>
            <a:endParaRPr/>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33506599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3" name="Google Shape;1113;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DADA2 identifies likely chimeras by aligning each sequence with those that were recovered in greater abundance and then seeing if there are any lower-abundance sequences that can be made exactly by mixing left and right portions of two of the more-abundant ones. These are then removed</a:t>
            </a:r>
            <a:endParaRPr dirty="0"/>
          </a:p>
        </p:txBody>
      </p:sp>
      <p:sp>
        <p:nvSpPr>
          <p:cNvPr id="1114" name="Google Shape;1114;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5189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1375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8632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2" name="Google Shape;113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7967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denoise</a:t>
            </a:r>
            <a:r>
              <a:rPr lang="en-US" sz="1200" b="0" i="0">
                <a:solidFill>
                  <a:schemeClr val="dk1"/>
                </a:solidFill>
                <a:latin typeface="Calibri"/>
                <a:ea typeface="Calibri"/>
                <a:cs typeface="Calibri"/>
                <a:sym typeface="Calibri"/>
              </a:rPr>
              <a:t> our sequences to remove and/or correct noisy reads.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dereplicate</a:t>
            </a:r>
            <a:r>
              <a:rPr lang="en-US" sz="1200" b="0" i="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cluster</a:t>
            </a:r>
            <a:r>
              <a:rPr lang="en-US" sz="1200" b="0" i="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a:solidFill>
                  <a:schemeClr val="dk1"/>
                </a:solidFill>
                <a:latin typeface="Calibri"/>
                <a:ea typeface="Calibri"/>
                <a:cs typeface="Calibri"/>
                <a:sym typeface="Calibri"/>
              </a:rPr>
              <a:t>OTU picking</a:t>
            </a:r>
            <a:r>
              <a:rPr lang="en-US" sz="1200" b="0" i="0">
                <a:solidFill>
                  <a:schemeClr val="dk1"/>
                </a:solidFill>
                <a:latin typeface="Calibri"/>
                <a:ea typeface="Calibri"/>
                <a:cs typeface="Calibri"/>
                <a:sym typeface="Calibri"/>
              </a:rPr>
              <a:t>, was once a common procedure, used to simultaneously dereplicate but also perform a sort of quick-and-dirty denoising procedure (to capture stochastic sequencing and PCR errors, which should be rare and similar to more abundant centroid sequences). Use denoising methods instead if you can. Times have changed. Welcome to the future. </a:t>
            </a:r>
            <a:endParaRPr/>
          </a:p>
          <a:p>
            <a:pPr marL="0" lvl="0" indent="0" algn="l" rtl="0">
              <a:spcBef>
                <a:spcPts val="0"/>
              </a:spcBef>
              <a:spcAft>
                <a:spcPts val="0"/>
              </a:spcAft>
              <a:buNone/>
            </a:pPr>
            <a:endParaRPr/>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2005675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38" name="Google Shape;113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45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4" name="Google Shape;114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taxa &lt;- </a:t>
            </a:r>
            <a:r>
              <a:rPr lang="en-US" dirty="0" err="1"/>
              <a:t>addSpecies</a:t>
            </a:r>
            <a:r>
              <a:rPr lang="en-US" dirty="0"/>
              <a:t>(taxa, “</a:t>
            </a:r>
            <a:r>
              <a:rPr lang="en-US" sz="1200" dirty="0">
                <a:solidFill>
                  <a:schemeClr val="dk1"/>
                </a:solidFill>
                <a:latin typeface="Calibri"/>
                <a:ea typeface="Calibri"/>
                <a:cs typeface="Calibri"/>
                <a:sym typeface="Calibri"/>
              </a:rPr>
              <a:t>silva_species_assignment_v138.1.fa.gz"</a:t>
            </a:r>
            <a:r>
              <a:rPr lang="en-US" dirty="0"/>
              <a:t>)</a:t>
            </a:r>
            <a:endParaRPr dirty="0"/>
          </a:p>
        </p:txBody>
      </p:sp>
      <p:sp>
        <p:nvSpPr>
          <p:cNvPr id="1145" name="Google Shape;1145;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2535407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1" name="Google Shape;115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3051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12407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846813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66950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93332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6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6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6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6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6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5"/>
          <p:cNvSpPr>
            <a:spLocks noGrp="1"/>
          </p:cNvSpPr>
          <p:nvPr>
            <p:ph type="pic" idx="2"/>
          </p:nvPr>
        </p:nvSpPr>
        <p:spPr>
          <a:xfrm>
            <a:off x="5183188" y="987425"/>
            <a:ext cx="6172200" cy="4873625"/>
          </a:xfrm>
          <a:prstGeom prst="rect">
            <a:avLst/>
          </a:prstGeom>
          <a:noFill/>
          <a:ln>
            <a:noFill/>
          </a:ln>
        </p:spPr>
      </p:sp>
      <p:sp>
        <p:nvSpPr>
          <p:cNvPr id="68" name="Google Shape;68;p16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globalsoilbiodiversity.org/soilb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zenodo.org/records/10403693"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benjjneb.github.io/dada2/training.htm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doi.org/10.1016/j.tim.2022.04.006"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7"/>
        <p:cNvGrpSpPr/>
        <p:nvPr/>
      </p:nvGrpSpPr>
      <p:grpSpPr>
        <a:xfrm>
          <a:off x="0" y="0"/>
          <a:ext cx="0" cy="0"/>
          <a:chOff x="0" y="0"/>
          <a:chExt cx="0" cy="0"/>
        </a:xfrm>
      </p:grpSpPr>
      <p:sp>
        <p:nvSpPr>
          <p:cNvPr id="88" name="Google Shape;88;p1"/>
          <p:cNvSpPr txBox="1"/>
          <p:nvPr/>
        </p:nvSpPr>
        <p:spPr>
          <a:xfrm>
            <a:off x="648414" y="3152008"/>
            <a:ext cx="7576800" cy="2862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1" u="none" strike="noStrike" cap="none">
                <a:solidFill>
                  <a:schemeClr val="dk1"/>
                </a:solidFill>
                <a:latin typeface="Calibri"/>
                <a:ea typeface="Calibri"/>
                <a:cs typeface="Calibri"/>
                <a:sym typeface="Calibri"/>
              </a:rPr>
              <a:t>Sailing Through Microbial Seas </a:t>
            </a:r>
            <a:endParaRPr/>
          </a:p>
          <a:p>
            <a:pPr marL="0" marR="0" lvl="0" indent="0" algn="ctr" rtl="0">
              <a:spcBef>
                <a:spcPts val="0"/>
              </a:spcBef>
              <a:spcAft>
                <a:spcPts val="0"/>
              </a:spcAft>
              <a:buNone/>
            </a:pPr>
            <a:r>
              <a:rPr lang="en-US" sz="2400" b="0" i="1" u="none" strike="noStrike" cap="none">
                <a:solidFill>
                  <a:schemeClr val="dk1"/>
                </a:solidFill>
                <a:latin typeface="Calibri"/>
                <a:ea typeface="Calibri"/>
                <a:cs typeface="Calibri"/>
                <a:sym typeface="Calibri"/>
              </a:rPr>
              <a:t>A Workshop on Charting Microbial Ecology Data</a:t>
            </a:r>
            <a:endParaRPr/>
          </a:p>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US" sz="2400" b="0" i="1" u="none" strike="noStrike" cap="none">
                <a:solidFill>
                  <a:schemeClr val="dk1"/>
                </a:solidFill>
                <a:latin typeface="Calibri"/>
                <a:ea typeface="Calibri"/>
                <a:cs typeface="Calibri"/>
                <a:sym typeface="Calibri"/>
              </a:rPr>
              <a:t>Dr Pedro Lebre</a:t>
            </a:r>
            <a:endParaRPr/>
          </a:p>
          <a:p>
            <a:pPr marL="0" marR="0" lvl="0" indent="0" algn="ctr" rtl="0">
              <a:spcBef>
                <a:spcPts val="0"/>
              </a:spcBef>
              <a:spcAft>
                <a:spcPts val="0"/>
              </a:spcAft>
              <a:buNone/>
            </a:pPr>
            <a:r>
              <a:rPr lang="en-US" sz="2400" b="0" i="1" u="none" strike="noStrike" cap="none">
                <a:solidFill>
                  <a:schemeClr val="dk1"/>
                </a:solidFill>
                <a:latin typeface="Calibri"/>
                <a:ea typeface="Calibri"/>
                <a:cs typeface="Calibri"/>
                <a:sym typeface="Calibri"/>
              </a:rPr>
              <a:t>Elise Nghalipo</a:t>
            </a:r>
            <a:endParaRPr sz="24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pic>
        <p:nvPicPr>
          <p:cNvPr id="89" name="Google Shape;89;p1" descr="Namdeb signs co-operation deal with NUST – De Beers Group"/>
          <p:cNvPicPr preferRelativeResize="0"/>
          <p:nvPr/>
        </p:nvPicPr>
        <p:blipFill rotWithShape="1">
          <a:blip r:embed="rId3">
            <a:alphaModFix/>
          </a:blip>
          <a:srcRect/>
          <a:stretch/>
        </p:blipFill>
        <p:spPr>
          <a:xfrm>
            <a:off x="1770249" y="136199"/>
            <a:ext cx="2099637" cy="1135116"/>
          </a:xfrm>
          <a:prstGeom prst="roundRect">
            <a:avLst>
              <a:gd name="adj" fmla="val 16667"/>
            </a:avLst>
          </a:prstGeom>
          <a:noFill/>
          <a:ln>
            <a:noFill/>
          </a:ln>
        </p:spPr>
      </p:pic>
      <p:pic>
        <p:nvPicPr>
          <p:cNvPr id="90" name="Google Shape;90;p1" descr="Centre for Microbial Ecology and Genomics"/>
          <p:cNvPicPr preferRelativeResize="0"/>
          <p:nvPr/>
        </p:nvPicPr>
        <p:blipFill rotWithShape="1">
          <a:blip r:embed="rId4">
            <a:alphaModFix/>
          </a:blip>
          <a:srcRect/>
          <a:stretch/>
        </p:blipFill>
        <p:spPr>
          <a:xfrm>
            <a:off x="254651" y="136199"/>
            <a:ext cx="1406613" cy="1141107"/>
          </a:xfrm>
          <a:prstGeom prst="roundRect">
            <a:avLst>
              <a:gd name="adj" fmla="val 16667"/>
            </a:avLst>
          </a:prstGeom>
          <a:noFill/>
          <a:ln>
            <a:noFill/>
          </a:ln>
        </p:spPr>
      </p:pic>
      <p:grpSp>
        <p:nvGrpSpPr>
          <p:cNvPr id="91" name="Google Shape;91;p1"/>
          <p:cNvGrpSpPr/>
          <p:nvPr/>
        </p:nvGrpSpPr>
        <p:grpSpPr>
          <a:xfrm>
            <a:off x="7042856" y="408209"/>
            <a:ext cx="5034844" cy="5428392"/>
            <a:chOff x="6963096" y="116617"/>
            <a:chExt cx="5467210" cy="5245100"/>
          </a:xfrm>
        </p:grpSpPr>
        <p:grpSp>
          <p:nvGrpSpPr>
            <p:cNvPr id="92" name="Google Shape;92;p1"/>
            <p:cNvGrpSpPr/>
            <p:nvPr/>
          </p:nvGrpSpPr>
          <p:grpSpPr>
            <a:xfrm>
              <a:off x="6963096" y="167805"/>
              <a:ext cx="4941311" cy="5193912"/>
              <a:chOff x="5257297" y="-202272"/>
              <a:chExt cx="6278720" cy="6928786"/>
            </a:xfrm>
          </p:grpSpPr>
          <p:sp>
            <p:nvSpPr>
              <p:cNvPr id="93" name="Google Shape;93;p1"/>
              <p:cNvSpPr/>
              <p:nvPr/>
            </p:nvSpPr>
            <p:spPr>
              <a:xfrm>
                <a:off x="9533963" y="3579340"/>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4" name="Google Shape;94;p1"/>
              <p:cNvSpPr/>
              <p:nvPr/>
            </p:nvSpPr>
            <p:spPr>
              <a:xfrm>
                <a:off x="7888263" y="2987797"/>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5" name="Google Shape;95;p1"/>
              <p:cNvSpPr/>
              <p:nvPr/>
            </p:nvSpPr>
            <p:spPr>
              <a:xfrm>
                <a:off x="7767911" y="3150528"/>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6" name="Google Shape;96;p1"/>
              <p:cNvSpPr/>
              <p:nvPr/>
            </p:nvSpPr>
            <p:spPr>
              <a:xfrm>
                <a:off x="7536270" y="3266135"/>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7" name="Google Shape;97;p1"/>
              <p:cNvSpPr/>
              <p:nvPr/>
            </p:nvSpPr>
            <p:spPr>
              <a:xfrm>
                <a:off x="7594894" y="3277427"/>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8" name="Google Shape;98;p1"/>
              <p:cNvSpPr/>
              <p:nvPr/>
            </p:nvSpPr>
            <p:spPr>
              <a:xfrm>
                <a:off x="7513265" y="2503072"/>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9" name="Google Shape;99;p1"/>
              <p:cNvSpPr/>
              <p:nvPr/>
            </p:nvSpPr>
            <p:spPr>
              <a:xfrm>
                <a:off x="8091666" y="2433525"/>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0" name="Google Shape;100;p1"/>
              <p:cNvSpPr/>
              <p:nvPr/>
            </p:nvSpPr>
            <p:spPr>
              <a:xfrm>
                <a:off x="7821516" y="4047690"/>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1" name="Google Shape;101;p1"/>
              <p:cNvSpPr/>
              <p:nvPr/>
            </p:nvSpPr>
            <p:spPr>
              <a:xfrm>
                <a:off x="8801027" y="4279171"/>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2" name="Google Shape;102;p1"/>
              <p:cNvSpPr/>
              <p:nvPr/>
            </p:nvSpPr>
            <p:spPr>
              <a:xfrm>
                <a:off x="9810031" y="4849399"/>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3" name="Google Shape;103;p1"/>
              <p:cNvSpPr/>
              <p:nvPr/>
            </p:nvSpPr>
            <p:spPr>
              <a:xfrm>
                <a:off x="9824357" y="4494334"/>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4" name="Google Shape;104;p1"/>
              <p:cNvSpPr/>
              <p:nvPr/>
            </p:nvSpPr>
            <p:spPr>
              <a:xfrm>
                <a:off x="9571669" y="4513535"/>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5" name="Google Shape;105;p1"/>
              <p:cNvSpPr/>
              <p:nvPr/>
            </p:nvSpPr>
            <p:spPr>
              <a:xfrm>
                <a:off x="9968262" y="4829899"/>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6" name="Google Shape;106;p1"/>
              <p:cNvSpPr/>
              <p:nvPr/>
            </p:nvSpPr>
            <p:spPr>
              <a:xfrm>
                <a:off x="9865347" y="4667179"/>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7" name="Google Shape;107;p1"/>
              <p:cNvSpPr/>
              <p:nvPr/>
            </p:nvSpPr>
            <p:spPr>
              <a:xfrm>
                <a:off x="7828156" y="5124571"/>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8" name="Google Shape;108;p1"/>
              <p:cNvSpPr/>
              <p:nvPr/>
            </p:nvSpPr>
            <p:spPr>
              <a:xfrm>
                <a:off x="8598758" y="5193656"/>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9" name="Google Shape;109;p1"/>
              <p:cNvSpPr/>
              <p:nvPr/>
            </p:nvSpPr>
            <p:spPr>
              <a:xfrm>
                <a:off x="9125834" y="4992162"/>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0" name="Google Shape;110;p1"/>
              <p:cNvSpPr/>
              <p:nvPr/>
            </p:nvSpPr>
            <p:spPr>
              <a:xfrm>
                <a:off x="8266175" y="5619091"/>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1" name="Google Shape;111;p1"/>
              <p:cNvSpPr/>
              <p:nvPr/>
            </p:nvSpPr>
            <p:spPr>
              <a:xfrm>
                <a:off x="9551845" y="5954480"/>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2" name="Google Shape;112;p1"/>
              <p:cNvSpPr/>
              <p:nvPr/>
            </p:nvSpPr>
            <p:spPr>
              <a:xfrm>
                <a:off x="9675648" y="5952466"/>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3" name="Google Shape;113;p1"/>
              <p:cNvSpPr/>
              <p:nvPr/>
            </p:nvSpPr>
            <p:spPr>
              <a:xfrm>
                <a:off x="9211125" y="6210932"/>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4" name="Google Shape;114;p1"/>
              <p:cNvSpPr/>
              <p:nvPr/>
            </p:nvSpPr>
            <p:spPr>
              <a:xfrm>
                <a:off x="7989653" y="1279514"/>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5" name="Google Shape;115;p1"/>
              <p:cNvSpPr/>
              <p:nvPr/>
            </p:nvSpPr>
            <p:spPr>
              <a:xfrm>
                <a:off x="8802545" y="1238950"/>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6" name="Google Shape;116;p1"/>
              <p:cNvSpPr/>
              <p:nvPr/>
            </p:nvSpPr>
            <p:spPr>
              <a:xfrm>
                <a:off x="6952210" y="2151315"/>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7" name="Google Shape;117;p1"/>
              <p:cNvSpPr/>
              <p:nvPr/>
            </p:nvSpPr>
            <p:spPr>
              <a:xfrm>
                <a:off x="7981345" y="2402228"/>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8" name="Google Shape;118;p1"/>
              <p:cNvSpPr/>
              <p:nvPr/>
            </p:nvSpPr>
            <p:spPr>
              <a:xfrm>
                <a:off x="6790366" y="2303153"/>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9" name="Google Shape;119;p1"/>
              <p:cNvSpPr/>
              <p:nvPr/>
            </p:nvSpPr>
            <p:spPr>
              <a:xfrm>
                <a:off x="6793439" y="2608803"/>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0" name="Google Shape;120;p1"/>
              <p:cNvSpPr/>
              <p:nvPr/>
            </p:nvSpPr>
            <p:spPr>
              <a:xfrm>
                <a:off x="6389829" y="2400803"/>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1" name="Google Shape;121;p1"/>
              <p:cNvSpPr/>
              <p:nvPr/>
            </p:nvSpPr>
            <p:spPr>
              <a:xfrm>
                <a:off x="6735624" y="2491661"/>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2" name="Google Shape;122;p1"/>
              <p:cNvSpPr/>
              <p:nvPr/>
            </p:nvSpPr>
            <p:spPr>
              <a:xfrm>
                <a:off x="5913984" y="2450753"/>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3" name="Google Shape;123;p1"/>
              <p:cNvSpPr/>
              <p:nvPr/>
            </p:nvSpPr>
            <p:spPr>
              <a:xfrm>
                <a:off x="6200444" y="2011710"/>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4" name="Google Shape;124;p1"/>
              <p:cNvSpPr/>
              <p:nvPr/>
            </p:nvSpPr>
            <p:spPr>
              <a:xfrm>
                <a:off x="6752832" y="1230215"/>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5" name="Google Shape;125;p1"/>
              <p:cNvSpPr/>
              <p:nvPr/>
            </p:nvSpPr>
            <p:spPr>
              <a:xfrm>
                <a:off x="5627928" y="1041740"/>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6" name="Google Shape;126;p1"/>
              <p:cNvSpPr/>
              <p:nvPr/>
            </p:nvSpPr>
            <p:spPr>
              <a:xfrm>
                <a:off x="5629557" y="2637354"/>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7" name="Google Shape;127;p1"/>
              <p:cNvSpPr/>
              <p:nvPr/>
            </p:nvSpPr>
            <p:spPr>
              <a:xfrm>
                <a:off x="5452633" y="2458145"/>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8" name="Google Shape;128;p1"/>
              <p:cNvSpPr/>
              <p:nvPr/>
            </p:nvSpPr>
            <p:spPr>
              <a:xfrm>
                <a:off x="5262353" y="838555"/>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9" name="Google Shape;129;p1"/>
              <p:cNvSpPr/>
              <p:nvPr/>
            </p:nvSpPr>
            <p:spPr>
              <a:xfrm>
                <a:off x="9865836" y="2048884"/>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0" name="Google Shape;130;p1"/>
              <p:cNvSpPr/>
              <p:nvPr/>
            </p:nvSpPr>
            <p:spPr>
              <a:xfrm>
                <a:off x="10133831" y="1752289"/>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1" name="Google Shape;131;p1"/>
              <p:cNvSpPr/>
              <p:nvPr/>
            </p:nvSpPr>
            <p:spPr>
              <a:xfrm>
                <a:off x="10504402" y="2011300"/>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2" name="Google Shape;132;p1"/>
              <p:cNvSpPr/>
              <p:nvPr/>
            </p:nvSpPr>
            <p:spPr>
              <a:xfrm>
                <a:off x="10649233" y="2223997"/>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3" name="Google Shape;133;p1"/>
              <p:cNvSpPr/>
              <p:nvPr/>
            </p:nvSpPr>
            <p:spPr>
              <a:xfrm>
                <a:off x="9961248" y="3019098"/>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4" name="Google Shape;134;p1"/>
              <p:cNvSpPr/>
              <p:nvPr/>
            </p:nvSpPr>
            <p:spPr>
              <a:xfrm>
                <a:off x="9542128" y="3088215"/>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5" name="Google Shape;135;p1"/>
              <p:cNvSpPr/>
              <p:nvPr/>
            </p:nvSpPr>
            <p:spPr>
              <a:xfrm>
                <a:off x="10686802" y="4711092"/>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6" name="Google Shape;136;p1"/>
              <p:cNvSpPr/>
              <p:nvPr/>
            </p:nvSpPr>
            <p:spPr>
              <a:xfrm>
                <a:off x="10374890" y="5487367"/>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7" name="Google Shape;137;p1"/>
              <p:cNvSpPr/>
              <p:nvPr/>
            </p:nvSpPr>
            <p:spPr>
              <a:xfrm>
                <a:off x="6094259" y="-60242"/>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8" name="Google Shape;138;p1"/>
              <p:cNvSpPr/>
              <p:nvPr/>
            </p:nvSpPr>
            <p:spPr>
              <a:xfrm>
                <a:off x="5257297" y="709431"/>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9" name="Google Shape;139;p1"/>
              <p:cNvSpPr/>
              <p:nvPr/>
            </p:nvSpPr>
            <p:spPr>
              <a:xfrm>
                <a:off x="5717099" y="-22442"/>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0" name="Google Shape;140;p1"/>
              <p:cNvSpPr/>
              <p:nvPr/>
            </p:nvSpPr>
            <p:spPr>
              <a:xfrm>
                <a:off x="7523927" y="-83251"/>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1" name="Google Shape;141;p1"/>
              <p:cNvSpPr/>
              <p:nvPr/>
            </p:nvSpPr>
            <p:spPr>
              <a:xfrm>
                <a:off x="7654078" y="318068"/>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2" name="Google Shape;142;p1"/>
              <p:cNvSpPr/>
              <p:nvPr/>
            </p:nvSpPr>
            <p:spPr>
              <a:xfrm>
                <a:off x="8988796" y="435924"/>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3" name="Google Shape;143;p1"/>
              <p:cNvSpPr/>
              <p:nvPr/>
            </p:nvSpPr>
            <p:spPr>
              <a:xfrm>
                <a:off x="10700394" y="1533622"/>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4" name="Google Shape;144;p1"/>
              <p:cNvSpPr/>
              <p:nvPr/>
            </p:nvSpPr>
            <p:spPr>
              <a:xfrm>
                <a:off x="9848075" y="355225"/>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 name="Google Shape;145;p1"/>
              <p:cNvSpPr/>
              <p:nvPr/>
            </p:nvSpPr>
            <p:spPr>
              <a:xfrm>
                <a:off x="9861143" y="336271"/>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 name="Google Shape;146;p1"/>
              <p:cNvSpPr/>
              <p:nvPr/>
            </p:nvSpPr>
            <p:spPr>
              <a:xfrm>
                <a:off x="9795038" y="435525"/>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 name="Google Shape;147;p1"/>
              <p:cNvSpPr/>
              <p:nvPr/>
            </p:nvSpPr>
            <p:spPr>
              <a:xfrm>
                <a:off x="9791334" y="454491"/>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 name="Google Shape;148;p1"/>
              <p:cNvSpPr/>
              <p:nvPr/>
            </p:nvSpPr>
            <p:spPr>
              <a:xfrm>
                <a:off x="9812689" y="662715"/>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 name="Google Shape;149;p1"/>
              <p:cNvSpPr/>
              <p:nvPr/>
            </p:nvSpPr>
            <p:spPr>
              <a:xfrm>
                <a:off x="9905372" y="272492"/>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 name="Google Shape;150;p1"/>
              <p:cNvSpPr/>
              <p:nvPr/>
            </p:nvSpPr>
            <p:spPr>
              <a:xfrm>
                <a:off x="10137009" y="-131414"/>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 name="Google Shape;151;p1"/>
              <p:cNvSpPr/>
              <p:nvPr/>
            </p:nvSpPr>
            <p:spPr>
              <a:xfrm>
                <a:off x="9825592" y="162147"/>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2" name="Google Shape;152;p1"/>
              <p:cNvSpPr/>
              <p:nvPr/>
            </p:nvSpPr>
            <p:spPr>
              <a:xfrm>
                <a:off x="7743216" y="3158406"/>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3" name="Google Shape;153;p1"/>
              <p:cNvSpPr/>
              <p:nvPr/>
            </p:nvSpPr>
            <p:spPr>
              <a:xfrm>
                <a:off x="9958353" y="4730378"/>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4" name="Google Shape;154;p1"/>
              <p:cNvSpPr/>
              <p:nvPr/>
            </p:nvSpPr>
            <p:spPr>
              <a:xfrm>
                <a:off x="9972679" y="4375313"/>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5" name="Google Shape;155;p1"/>
              <p:cNvSpPr/>
              <p:nvPr/>
            </p:nvSpPr>
            <p:spPr>
              <a:xfrm>
                <a:off x="10116584" y="4710878"/>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6" name="Google Shape;156;p1"/>
              <p:cNvSpPr/>
              <p:nvPr/>
            </p:nvSpPr>
            <p:spPr>
              <a:xfrm>
                <a:off x="10013669" y="4548158"/>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7" name="Google Shape;157;p1"/>
              <p:cNvSpPr/>
              <p:nvPr/>
            </p:nvSpPr>
            <p:spPr>
              <a:xfrm>
                <a:off x="9700167" y="5835459"/>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8" name="Google Shape;158;p1"/>
              <p:cNvSpPr/>
              <p:nvPr/>
            </p:nvSpPr>
            <p:spPr>
              <a:xfrm>
                <a:off x="9823970" y="5833445"/>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9" name="Google Shape;159;p1"/>
              <p:cNvSpPr/>
              <p:nvPr/>
            </p:nvSpPr>
            <p:spPr>
              <a:xfrm>
                <a:off x="9359447" y="6091911"/>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0" name="Google Shape;160;p1"/>
              <p:cNvSpPr/>
              <p:nvPr/>
            </p:nvSpPr>
            <p:spPr>
              <a:xfrm>
                <a:off x="8129667" y="2283207"/>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1" name="Google Shape;161;p1"/>
              <p:cNvSpPr/>
              <p:nvPr/>
            </p:nvSpPr>
            <p:spPr>
              <a:xfrm>
                <a:off x="6938688" y="2184132"/>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2" name="Google Shape;162;p1"/>
              <p:cNvSpPr/>
              <p:nvPr/>
            </p:nvSpPr>
            <p:spPr>
              <a:xfrm>
                <a:off x="6941761" y="2489782"/>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3" name="Google Shape;163;p1"/>
              <p:cNvSpPr/>
              <p:nvPr/>
            </p:nvSpPr>
            <p:spPr>
              <a:xfrm>
                <a:off x="6883946" y="2372640"/>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4" name="Google Shape;164;p1"/>
              <p:cNvSpPr/>
              <p:nvPr/>
            </p:nvSpPr>
            <p:spPr>
              <a:xfrm>
                <a:off x="6348766" y="1892689"/>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5" name="Google Shape;165;p1"/>
              <p:cNvSpPr/>
              <p:nvPr/>
            </p:nvSpPr>
            <p:spPr>
              <a:xfrm>
                <a:off x="5600955" y="2339124"/>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6" name="Google Shape;166;p1"/>
              <p:cNvSpPr/>
              <p:nvPr/>
            </p:nvSpPr>
            <p:spPr>
              <a:xfrm>
                <a:off x="5480794" y="2071392"/>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7" name="Google Shape;167;p1"/>
              <p:cNvSpPr/>
              <p:nvPr/>
            </p:nvSpPr>
            <p:spPr>
              <a:xfrm>
                <a:off x="5397334" y="2062721"/>
                <a:ext cx="124872" cy="68573"/>
              </a:xfrm>
              <a:custGeom>
                <a:avLst/>
                <a:gdLst/>
                <a:ahLst/>
                <a:cxnLst/>
                <a:rect l="l" t="t" r="r" b="b"/>
                <a:pathLst>
                  <a:path w="124872" h="68573" extrusionOk="0">
                    <a:moveTo>
                      <a:pt x="63093" y="52405"/>
                    </a:moveTo>
                    <a:cubicBezTo>
                      <a:pt x="63093" y="42793"/>
                      <a:pt x="62021" y="35161"/>
                      <a:pt x="60440" y="33576"/>
                    </a:cubicBezTo>
                    <a:cubicBezTo>
                      <a:pt x="58687" y="31849"/>
                      <a:pt x="49277" y="30949"/>
                      <a:pt x="32781" y="30949"/>
                    </a:cubicBezTo>
                    <a:cubicBezTo>
                      <a:pt x="13014" y="30949"/>
                      <a:pt x="7776" y="30301"/>
                      <a:pt x="7776" y="27889"/>
                    </a:cubicBezTo>
                    <a:cubicBezTo>
                      <a:pt x="7776" y="26197"/>
                      <a:pt x="5537" y="23281"/>
                      <a:pt x="2797" y="21373"/>
                    </a:cubicBezTo>
                    <a:cubicBezTo>
                      <a:pt x="-1969" y="18024"/>
                      <a:pt x="-1609" y="17881"/>
                      <a:pt x="11225" y="17773"/>
                    </a:cubicBezTo>
                    <a:cubicBezTo>
                      <a:pt x="24725" y="17665"/>
                      <a:pt x="37184" y="12625"/>
                      <a:pt x="29901" y="10249"/>
                    </a:cubicBezTo>
                    <a:cubicBezTo>
                      <a:pt x="28076" y="9637"/>
                      <a:pt x="25092" y="8665"/>
                      <a:pt x="23267" y="8052"/>
                    </a:cubicBezTo>
                    <a:cubicBezTo>
                      <a:pt x="21161" y="7333"/>
                      <a:pt x="21729" y="6865"/>
                      <a:pt x="24815" y="6757"/>
                    </a:cubicBezTo>
                    <a:cubicBezTo>
                      <a:pt x="27493" y="6649"/>
                      <a:pt x="30697" y="4849"/>
                      <a:pt x="31939" y="2725"/>
                    </a:cubicBezTo>
                    <a:cubicBezTo>
                      <a:pt x="33951" y="-731"/>
                      <a:pt x="34200" y="-623"/>
                      <a:pt x="34261" y="3841"/>
                    </a:cubicBezTo>
                    <a:cubicBezTo>
                      <a:pt x="34329" y="8737"/>
                      <a:pt x="34758" y="8809"/>
                      <a:pt x="63093" y="8809"/>
                    </a:cubicBezTo>
                    <a:cubicBezTo>
                      <a:pt x="90385" y="8809"/>
                      <a:pt x="91861" y="8592"/>
                      <a:pt x="91861" y="4381"/>
                    </a:cubicBezTo>
                    <a:cubicBezTo>
                      <a:pt x="91861" y="-659"/>
                      <a:pt x="94813" y="-1020"/>
                      <a:pt x="109562" y="2293"/>
                    </a:cubicBezTo>
                    <a:cubicBezTo>
                      <a:pt x="124855" y="5677"/>
                      <a:pt x="127073" y="6972"/>
                      <a:pt x="120625" y="8629"/>
                    </a:cubicBezTo>
                    <a:cubicBezTo>
                      <a:pt x="113540" y="10500"/>
                      <a:pt x="111427" y="19861"/>
                      <a:pt x="118098" y="19861"/>
                    </a:cubicBezTo>
                    <a:cubicBezTo>
                      <a:pt x="120524" y="19861"/>
                      <a:pt x="122969" y="18133"/>
                      <a:pt x="123527" y="16008"/>
                    </a:cubicBezTo>
                    <a:cubicBezTo>
                      <a:pt x="124081" y="13849"/>
                      <a:pt x="124653" y="16729"/>
                      <a:pt x="124794" y="22309"/>
                    </a:cubicBezTo>
                    <a:cubicBezTo>
                      <a:pt x="125039" y="32064"/>
                      <a:pt x="124797" y="32496"/>
                      <a:pt x="119520" y="31489"/>
                    </a:cubicBezTo>
                    <a:cubicBezTo>
                      <a:pt x="115103" y="30625"/>
                      <a:pt x="113987" y="31345"/>
                      <a:pt x="113987" y="34873"/>
                    </a:cubicBezTo>
                    <a:cubicBezTo>
                      <a:pt x="113987" y="40129"/>
                      <a:pt x="109980" y="42001"/>
                      <a:pt x="98586" y="42001"/>
                    </a:cubicBezTo>
                    <a:cubicBezTo>
                      <a:pt x="93819" y="42001"/>
                      <a:pt x="88995" y="43441"/>
                      <a:pt x="87433" y="45313"/>
                    </a:cubicBezTo>
                    <a:cubicBezTo>
                      <a:pt x="85741" y="47365"/>
                      <a:pt x="80888" y="48625"/>
                      <a:pt x="74840" y="48625"/>
                    </a:cubicBezTo>
                    <a:cubicBezTo>
                      <a:pt x="65952" y="48625"/>
                      <a:pt x="65066" y="49092"/>
                      <a:pt x="65707" y="53521"/>
                    </a:cubicBezTo>
                    <a:cubicBezTo>
                      <a:pt x="66139" y="56509"/>
                      <a:pt x="68547" y="58993"/>
                      <a:pt x="71946" y="59929"/>
                    </a:cubicBezTo>
                    <a:cubicBezTo>
                      <a:pt x="75560" y="60937"/>
                      <a:pt x="76111" y="61548"/>
                      <a:pt x="73533" y="61693"/>
                    </a:cubicBezTo>
                    <a:cubicBezTo>
                      <a:pt x="71366" y="61801"/>
                      <a:pt x="69019" y="63385"/>
                      <a:pt x="68321" y="65221"/>
                    </a:cubicBezTo>
                    <a:cubicBezTo>
                      <a:pt x="65347" y="72961"/>
                      <a:pt x="63093" y="67453"/>
                      <a:pt x="63093" y="5240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8" name="Google Shape;168;p1"/>
              <p:cNvSpPr/>
              <p:nvPr/>
            </p:nvSpPr>
            <p:spPr>
              <a:xfrm>
                <a:off x="5284193" y="1673536"/>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9" name="Google Shape;169;p1"/>
              <p:cNvSpPr/>
              <p:nvPr/>
            </p:nvSpPr>
            <p:spPr>
              <a:xfrm>
                <a:off x="5444599" y="1972095"/>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0" name="Google Shape;170;p1"/>
              <p:cNvSpPr/>
              <p:nvPr/>
            </p:nvSpPr>
            <p:spPr>
              <a:xfrm>
                <a:off x="5421181" y="1976891"/>
                <a:ext cx="59904" cy="16252"/>
              </a:xfrm>
              <a:custGeom>
                <a:avLst/>
                <a:gdLst/>
                <a:ahLst/>
                <a:cxnLst/>
                <a:rect l="l" t="t" r="r" b="b"/>
                <a:pathLst>
                  <a:path w="59904" h="16252" extrusionOk="0">
                    <a:moveTo>
                      <a:pt x="13419" y="15681"/>
                    </a:moveTo>
                    <a:cubicBezTo>
                      <a:pt x="3382" y="14637"/>
                      <a:pt x="-5082" y="8337"/>
                      <a:pt x="3573" y="8337"/>
                    </a:cubicBezTo>
                    <a:cubicBezTo>
                      <a:pt x="6518" y="8337"/>
                      <a:pt x="8267" y="6933"/>
                      <a:pt x="8267" y="4557"/>
                    </a:cubicBezTo>
                    <a:cubicBezTo>
                      <a:pt x="8267" y="1641"/>
                      <a:pt x="8857" y="1389"/>
                      <a:pt x="10924" y="3477"/>
                    </a:cubicBezTo>
                    <a:cubicBezTo>
                      <a:pt x="12468" y="5025"/>
                      <a:pt x="19874" y="6105"/>
                      <a:pt x="28625" y="6105"/>
                    </a:cubicBezTo>
                    <a:cubicBezTo>
                      <a:pt x="41423" y="6105"/>
                      <a:pt x="43695" y="5529"/>
                      <a:pt x="43821" y="2253"/>
                    </a:cubicBezTo>
                    <a:cubicBezTo>
                      <a:pt x="43940" y="-843"/>
                      <a:pt x="44462" y="-627"/>
                      <a:pt x="46373" y="3369"/>
                    </a:cubicBezTo>
                    <a:cubicBezTo>
                      <a:pt x="48044" y="6825"/>
                      <a:pt x="50862" y="8409"/>
                      <a:pt x="55625" y="8589"/>
                    </a:cubicBezTo>
                    <a:cubicBezTo>
                      <a:pt x="60366" y="8769"/>
                      <a:pt x="61115" y="9201"/>
                      <a:pt x="58055" y="9957"/>
                    </a:cubicBezTo>
                    <a:cubicBezTo>
                      <a:pt x="55622" y="10569"/>
                      <a:pt x="52950" y="12117"/>
                      <a:pt x="52122" y="13449"/>
                    </a:cubicBezTo>
                    <a:cubicBezTo>
                      <a:pt x="50517" y="16005"/>
                      <a:pt x="28740" y="17265"/>
                      <a:pt x="13419" y="1568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1" name="Google Shape;171;p1"/>
              <p:cNvSpPr/>
              <p:nvPr/>
            </p:nvSpPr>
            <p:spPr>
              <a:xfrm>
                <a:off x="10282153" y="1633268"/>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2" name="Google Shape;172;p1"/>
              <p:cNvSpPr/>
              <p:nvPr/>
            </p:nvSpPr>
            <p:spPr>
              <a:xfrm>
                <a:off x="10652724" y="1892279"/>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3" name="Google Shape;173;p1"/>
              <p:cNvSpPr/>
              <p:nvPr/>
            </p:nvSpPr>
            <p:spPr>
              <a:xfrm>
                <a:off x="10797555" y="2104976"/>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4" name="Google Shape;174;p1"/>
              <p:cNvSpPr/>
              <p:nvPr/>
            </p:nvSpPr>
            <p:spPr>
              <a:xfrm>
                <a:off x="10523212" y="5368346"/>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5" name="Google Shape;175;p1"/>
              <p:cNvSpPr/>
              <p:nvPr/>
            </p:nvSpPr>
            <p:spPr>
              <a:xfrm>
                <a:off x="7672249" y="-202272"/>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6" name="Google Shape;176;p1"/>
              <p:cNvSpPr/>
              <p:nvPr/>
            </p:nvSpPr>
            <p:spPr>
              <a:xfrm>
                <a:off x="10009465" y="217250"/>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7" name="Google Shape;177;p1"/>
              <p:cNvSpPr/>
              <p:nvPr/>
            </p:nvSpPr>
            <p:spPr>
              <a:xfrm>
                <a:off x="9943360" y="316504"/>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8" name="Google Shape;178;p1"/>
              <p:cNvSpPr/>
              <p:nvPr/>
            </p:nvSpPr>
            <p:spPr>
              <a:xfrm>
                <a:off x="9939656" y="335470"/>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9" name="Google Shape;179;p1"/>
              <p:cNvSpPr/>
              <p:nvPr/>
            </p:nvSpPr>
            <p:spPr>
              <a:xfrm>
                <a:off x="9961011" y="543694"/>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0" name="Google Shape;180;p1"/>
              <p:cNvSpPr/>
              <p:nvPr/>
            </p:nvSpPr>
            <p:spPr>
              <a:xfrm>
                <a:off x="10053694" y="153471"/>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1" name="Google Shape;181;p1"/>
              <p:cNvSpPr/>
              <p:nvPr/>
            </p:nvSpPr>
            <p:spPr>
              <a:xfrm>
                <a:off x="9973914" y="43126"/>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2" name="Google Shape;182;p1"/>
              <p:cNvSpPr/>
              <p:nvPr/>
            </p:nvSpPr>
            <p:spPr>
              <a:xfrm>
                <a:off x="7867206" y="3080217"/>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3" name="Google Shape;183;p1"/>
              <p:cNvSpPr/>
              <p:nvPr/>
            </p:nvSpPr>
            <p:spPr>
              <a:xfrm>
                <a:off x="10082343" y="4652189"/>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4" name="Google Shape;184;p1"/>
              <p:cNvSpPr/>
              <p:nvPr/>
            </p:nvSpPr>
            <p:spPr>
              <a:xfrm>
                <a:off x="10096669" y="4297124"/>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5" name="Google Shape;185;p1"/>
              <p:cNvSpPr/>
              <p:nvPr/>
            </p:nvSpPr>
            <p:spPr>
              <a:xfrm>
                <a:off x="10240574" y="4632689"/>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6" name="Google Shape;186;p1"/>
              <p:cNvSpPr/>
              <p:nvPr/>
            </p:nvSpPr>
            <p:spPr>
              <a:xfrm>
                <a:off x="10137659" y="4469969"/>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7" name="Google Shape;187;p1"/>
              <p:cNvSpPr/>
              <p:nvPr/>
            </p:nvSpPr>
            <p:spPr>
              <a:xfrm>
                <a:off x="9824157" y="5757270"/>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8" name="Google Shape;188;p1"/>
              <p:cNvSpPr/>
              <p:nvPr/>
            </p:nvSpPr>
            <p:spPr>
              <a:xfrm>
                <a:off x="9947960" y="5755256"/>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9" name="Google Shape;189;p1"/>
              <p:cNvSpPr/>
              <p:nvPr/>
            </p:nvSpPr>
            <p:spPr>
              <a:xfrm>
                <a:off x="9483437" y="6013722"/>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0" name="Google Shape;190;p1"/>
              <p:cNvSpPr/>
              <p:nvPr/>
            </p:nvSpPr>
            <p:spPr>
              <a:xfrm>
                <a:off x="8253657" y="2205018"/>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 name="Google Shape;191;p1"/>
              <p:cNvSpPr/>
              <p:nvPr/>
            </p:nvSpPr>
            <p:spPr>
              <a:xfrm>
                <a:off x="7065751" y="2411593"/>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 name="Google Shape;192;p1"/>
              <p:cNvSpPr/>
              <p:nvPr/>
            </p:nvSpPr>
            <p:spPr>
              <a:xfrm>
                <a:off x="7007936" y="2294451"/>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3" name="Google Shape;193;p1"/>
              <p:cNvSpPr/>
              <p:nvPr/>
            </p:nvSpPr>
            <p:spPr>
              <a:xfrm>
                <a:off x="5521324" y="1984532"/>
                <a:ext cx="124872" cy="68573"/>
              </a:xfrm>
              <a:custGeom>
                <a:avLst/>
                <a:gdLst/>
                <a:ahLst/>
                <a:cxnLst/>
                <a:rect l="l" t="t" r="r" b="b"/>
                <a:pathLst>
                  <a:path w="124872" h="68573" extrusionOk="0">
                    <a:moveTo>
                      <a:pt x="63093" y="52405"/>
                    </a:moveTo>
                    <a:cubicBezTo>
                      <a:pt x="63093" y="42793"/>
                      <a:pt x="62021" y="35161"/>
                      <a:pt x="60440" y="33576"/>
                    </a:cubicBezTo>
                    <a:cubicBezTo>
                      <a:pt x="58687" y="31849"/>
                      <a:pt x="49277" y="30949"/>
                      <a:pt x="32781" y="30949"/>
                    </a:cubicBezTo>
                    <a:cubicBezTo>
                      <a:pt x="13014" y="30949"/>
                      <a:pt x="7776" y="30301"/>
                      <a:pt x="7776" y="27889"/>
                    </a:cubicBezTo>
                    <a:cubicBezTo>
                      <a:pt x="7776" y="26197"/>
                      <a:pt x="5537" y="23281"/>
                      <a:pt x="2797" y="21373"/>
                    </a:cubicBezTo>
                    <a:cubicBezTo>
                      <a:pt x="-1969" y="18024"/>
                      <a:pt x="-1609" y="17881"/>
                      <a:pt x="11225" y="17773"/>
                    </a:cubicBezTo>
                    <a:cubicBezTo>
                      <a:pt x="24725" y="17665"/>
                      <a:pt x="37184" y="12625"/>
                      <a:pt x="29901" y="10249"/>
                    </a:cubicBezTo>
                    <a:cubicBezTo>
                      <a:pt x="28076" y="9637"/>
                      <a:pt x="25092" y="8665"/>
                      <a:pt x="23267" y="8052"/>
                    </a:cubicBezTo>
                    <a:cubicBezTo>
                      <a:pt x="21161" y="7333"/>
                      <a:pt x="21729" y="6865"/>
                      <a:pt x="24815" y="6757"/>
                    </a:cubicBezTo>
                    <a:cubicBezTo>
                      <a:pt x="27493" y="6649"/>
                      <a:pt x="30697" y="4849"/>
                      <a:pt x="31939" y="2725"/>
                    </a:cubicBezTo>
                    <a:cubicBezTo>
                      <a:pt x="33951" y="-731"/>
                      <a:pt x="34200" y="-623"/>
                      <a:pt x="34261" y="3841"/>
                    </a:cubicBezTo>
                    <a:cubicBezTo>
                      <a:pt x="34329" y="8737"/>
                      <a:pt x="34758" y="8809"/>
                      <a:pt x="63093" y="8809"/>
                    </a:cubicBezTo>
                    <a:cubicBezTo>
                      <a:pt x="90385" y="8809"/>
                      <a:pt x="91861" y="8592"/>
                      <a:pt x="91861" y="4381"/>
                    </a:cubicBezTo>
                    <a:cubicBezTo>
                      <a:pt x="91861" y="-659"/>
                      <a:pt x="94813" y="-1020"/>
                      <a:pt x="109562" y="2293"/>
                    </a:cubicBezTo>
                    <a:cubicBezTo>
                      <a:pt x="124855" y="5677"/>
                      <a:pt x="127073" y="6972"/>
                      <a:pt x="120625" y="8629"/>
                    </a:cubicBezTo>
                    <a:cubicBezTo>
                      <a:pt x="113540" y="10500"/>
                      <a:pt x="111427" y="19861"/>
                      <a:pt x="118098" y="19861"/>
                    </a:cubicBezTo>
                    <a:cubicBezTo>
                      <a:pt x="120524" y="19861"/>
                      <a:pt x="122969" y="18133"/>
                      <a:pt x="123527" y="16008"/>
                    </a:cubicBezTo>
                    <a:cubicBezTo>
                      <a:pt x="124081" y="13849"/>
                      <a:pt x="124653" y="16729"/>
                      <a:pt x="124794" y="22309"/>
                    </a:cubicBezTo>
                    <a:cubicBezTo>
                      <a:pt x="125039" y="32064"/>
                      <a:pt x="124797" y="32496"/>
                      <a:pt x="119520" y="31489"/>
                    </a:cubicBezTo>
                    <a:cubicBezTo>
                      <a:pt x="115103" y="30625"/>
                      <a:pt x="113987" y="31345"/>
                      <a:pt x="113987" y="34873"/>
                    </a:cubicBezTo>
                    <a:cubicBezTo>
                      <a:pt x="113987" y="40129"/>
                      <a:pt x="109980" y="42001"/>
                      <a:pt x="98586" y="42001"/>
                    </a:cubicBezTo>
                    <a:cubicBezTo>
                      <a:pt x="93819" y="42001"/>
                      <a:pt x="88995" y="43441"/>
                      <a:pt x="87433" y="45313"/>
                    </a:cubicBezTo>
                    <a:cubicBezTo>
                      <a:pt x="85741" y="47365"/>
                      <a:pt x="80888" y="48625"/>
                      <a:pt x="74840" y="48625"/>
                    </a:cubicBezTo>
                    <a:cubicBezTo>
                      <a:pt x="65952" y="48625"/>
                      <a:pt x="65066" y="49092"/>
                      <a:pt x="65707" y="53521"/>
                    </a:cubicBezTo>
                    <a:cubicBezTo>
                      <a:pt x="66139" y="56509"/>
                      <a:pt x="68547" y="58993"/>
                      <a:pt x="71946" y="59929"/>
                    </a:cubicBezTo>
                    <a:cubicBezTo>
                      <a:pt x="75560" y="60937"/>
                      <a:pt x="76111" y="61548"/>
                      <a:pt x="73533" y="61693"/>
                    </a:cubicBezTo>
                    <a:cubicBezTo>
                      <a:pt x="71366" y="61801"/>
                      <a:pt x="69019" y="63385"/>
                      <a:pt x="68321" y="65221"/>
                    </a:cubicBezTo>
                    <a:cubicBezTo>
                      <a:pt x="65347" y="72961"/>
                      <a:pt x="63093" y="67453"/>
                      <a:pt x="63093" y="5240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 name="Google Shape;194;p1"/>
              <p:cNvSpPr/>
              <p:nvPr/>
            </p:nvSpPr>
            <p:spPr>
              <a:xfrm>
                <a:off x="5568589" y="1893906"/>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5" name="Google Shape;195;p1"/>
              <p:cNvSpPr/>
              <p:nvPr/>
            </p:nvSpPr>
            <p:spPr>
              <a:xfrm>
                <a:off x="5545171" y="1898702"/>
                <a:ext cx="59904" cy="16252"/>
              </a:xfrm>
              <a:custGeom>
                <a:avLst/>
                <a:gdLst/>
                <a:ahLst/>
                <a:cxnLst/>
                <a:rect l="l" t="t" r="r" b="b"/>
                <a:pathLst>
                  <a:path w="59904" h="16252" extrusionOk="0">
                    <a:moveTo>
                      <a:pt x="13419" y="15681"/>
                    </a:moveTo>
                    <a:cubicBezTo>
                      <a:pt x="3382" y="14637"/>
                      <a:pt x="-5082" y="8337"/>
                      <a:pt x="3573" y="8337"/>
                    </a:cubicBezTo>
                    <a:cubicBezTo>
                      <a:pt x="6518" y="8337"/>
                      <a:pt x="8267" y="6933"/>
                      <a:pt x="8267" y="4557"/>
                    </a:cubicBezTo>
                    <a:cubicBezTo>
                      <a:pt x="8267" y="1641"/>
                      <a:pt x="8857" y="1389"/>
                      <a:pt x="10924" y="3477"/>
                    </a:cubicBezTo>
                    <a:cubicBezTo>
                      <a:pt x="12468" y="5025"/>
                      <a:pt x="19874" y="6105"/>
                      <a:pt x="28625" y="6105"/>
                    </a:cubicBezTo>
                    <a:cubicBezTo>
                      <a:pt x="41423" y="6105"/>
                      <a:pt x="43695" y="5529"/>
                      <a:pt x="43821" y="2253"/>
                    </a:cubicBezTo>
                    <a:cubicBezTo>
                      <a:pt x="43940" y="-843"/>
                      <a:pt x="44462" y="-627"/>
                      <a:pt x="46373" y="3369"/>
                    </a:cubicBezTo>
                    <a:cubicBezTo>
                      <a:pt x="48044" y="6825"/>
                      <a:pt x="50862" y="8409"/>
                      <a:pt x="55625" y="8589"/>
                    </a:cubicBezTo>
                    <a:cubicBezTo>
                      <a:pt x="60366" y="8769"/>
                      <a:pt x="61115" y="9201"/>
                      <a:pt x="58055" y="9957"/>
                    </a:cubicBezTo>
                    <a:cubicBezTo>
                      <a:pt x="55622" y="10569"/>
                      <a:pt x="52950" y="12117"/>
                      <a:pt x="52122" y="13449"/>
                    </a:cubicBezTo>
                    <a:cubicBezTo>
                      <a:pt x="50517" y="16005"/>
                      <a:pt x="28740" y="17265"/>
                      <a:pt x="13419" y="1568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6" name="Google Shape;196;p1"/>
              <p:cNvSpPr/>
              <p:nvPr/>
            </p:nvSpPr>
            <p:spPr>
              <a:xfrm>
                <a:off x="5485625" y="1942578"/>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7" name="Google Shape;197;p1"/>
              <p:cNvSpPr/>
              <p:nvPr/>
            </p:nvSpPr>
            <p:spPr>
              <a:xfrm>
                <a:off x="10776714" y="1814090"/>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8" name="Google Shape;198;p1"/>
              <p:cNvSpPr/>
              <p:nvPr/>
            </p:nvSpPr>
            <p:spPr>
              <a:xfrm>
                <a:off x="10921545" y="2026787"/>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9" name="Google Shape;199;p1"/>
              <p:cNvSpPr/>
              <p:nvPr/>
            </p:nvSpPr>
            <p:spPr>
              <a:xfrm>
                <a:off x="10647202" y="5290157"/>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0" name="Google Shape;200;p1"/>
              <p:cNvSpPr/>
              <p:nvPr/>
            </p:nvSpPr>
            <p:spPr>
              <a:xfrm>
                <a:off x="10133455" y="139061"/>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1" name="Google Shape;201;p1"/>
              <p:cNvSpPr/>
              <p:nvPr/>
            </p:nvSpPr>
            <p:spPr>
              <a:xfrm>
                <a:off x="10067350" y="238315"/>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2" name="Google Shape;202;p1"/>
              <p:cNvSpPr/>
              <p:nvPr/>
            </p:nvSpPr>
            <p:spPr>
              <a:xfrm>
                <a:off x="10063646" y="257281"/>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3" name="Google Shape;203;p1"/>
              <p:cNvSpPr/>
              <p:nvPr/>
            </p:nvSpPr>
            <p:spPr>
              <a:xfrm>
                <a:off x="10085001" y="465505"/>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4" name="Google Shape;204;p1"/>
              <p:cNvSpPr/>
              <p:nvPr/>
            </p:nvSpPr>
            <p:spPr>
              <a:xfrm>
                <a:off x="10177684" y="75282"/>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5" name="Google Shape;205;p1"/>
              <p:cNvSpPr/>
              <p:nvPr/>
            </p:nvSpPr>
            <p:spPr>
              <a:xfrm>
                <a:off x="10097904" y="-35063"/>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06" name="Google Shape;206;p1"/>
            <p:cNvGrpSpPr/>
            <p:nvPr/>
          </p:nvGrpSpPr>
          <p:grpSpPr>
            <a:xfrm>
              <a:off x="6965762" y="124685"/>
              <a:ext cx="5153601" cy="5140796"/>
              <a:chOff x="-8871044" y="3635522"/>
              <a:chExt cx="6548468" cy="6857928"/>
            </a:xfrm>
          </p:grpSpPr>
          <p:sp>
            <p:nvSpPr>
              <p:cNvPr id="207" name="Google Shape;207;p1"/>
              <p:cNvSpPr/>
              <p:nvPr/>
            </p:nvSpPr>
            <p:spPr>
              <a:xfrm>
                <a:off x="-8674443" y="6076370"/>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8" name="Google Shape;208;p1"/>
              <p:cNvSpPr/>
              <p:nvPr/>
            </p:nvSpPr>
            <p:spPr>
              <a:xfrm>
                <a:off x="-8871044" y="5678514"/>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9" name="Google Shape;209;p1"/>
              <p:cNvSpPr/>
              <p:nvPr/>
            </p:nvSpPr>
            <p:spPr>
              <a:xfrm>
                <a:off x="-4324630" y="7346276"/>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0" name="Google Shape;210;p1"/>
              <p:cNvSpPr/>
              <p:nvPr/>
            </p:nvSpPr>
            <p:spPr>
              <a:xfrm>
                <a:off x="-5970330" y="6754733"/>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1" name="Google Shape;211;p1"/>
              <p:cNvSpPr/>
              <p:nvPr/>
            </p:nvSpPr>
            <p:spPr>
              <a:xfrm>
                <a:off x="-6090682" y="6917464"/>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2" name="Google Shape;212;p1"/>
              <p:cNvSpPr/>
              <p:nvPr/>
            </p:nvSpPr>
            <p:spPr>
              <a:xfrm>
                <a:off x="-6322323" y="7033071"/>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3" name="Google Shape;213;p1"/>
              <p:cNvSpPr/>
              <p:nvPr/>
            </p:nvSpPr>
            <p:spPr>
              <a:xfrm>
                <a:off x="-6345328" y="6270008"/>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4" name="Google Shape;214;p1"/>
              <p:cNvSpPr/>
              <p:nvPr/>
            </p:nvSpPr>
            <p:spPr>
              <a:xfrm>
                <a:off x="-5766927" y="6200461"/>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5" name="Google Shape;215;p1"/>
              <p:cNvSpPr/>
              <p:nvPr/>
            </p:nvSpPr>
            <p:spPr>
              <a:xfrm>
                <a:off x="-6037077" y="7814626"/>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6" name="Google Shape;216;p1"/>
              <p:cNvSpPr/>
              <p:nvPr/>
            </p:nvSpPr>
            <p:spPr>
              <a:xfrm>
                <a:off x="-5057566" y="8046107"/>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7" name="Google Shape;217;p1"/>
              <p:cNvSpPr/>
              <p:nvPr/>
            </p:nvSpPr>
            <p:spPr>
              <a:xfrm>
                <a:off x="-4286924" y="8280471"/>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8" name="Google Shape;218;p1"/>
              <p:cNvSpPr/>
              <p:nvPr/>
            </p:nvSpPr>
            <p:spPr>
              <a:xfrm>
                <a:off x="-6030437" y="8891507"/>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9" name="Google Shape;219;p1"/>
              <p:cNvSpPr/>
              <p:nvPr/>
            </p:nvSpPr>
            <p:spPr>
              <a:xfrm>
                <a:off x="-5259835" y="8960592"/>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0" name="Google Shape;220;p1"/>
              <p:cNvSpPr/>
              <p:nvPr/>
            </p:nvSpPr>
            <p:spPr>
              <a:xfrm>
                <a:off x="-4732759" y="8759098"/>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1" name="Google Shape;221;p1"/>
              <p:cNvSpPr/>
              <p:nvPr/>
            </p:nvSpPr>
            <p:spPr>
              <a:xfrm>
                <a:off x="-5592418" y="9386027"/>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2" name="Google Shape;222;p1"/>
              <p:cNvSpPr/>
              <p:nvPr/>
            </p:nvSpPr>
            <p:spPr>
              <a:xfrm>
                <a:off x="-5868940" y="5046450"/>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 name="Google Shape;223;p1"/>
              <p:cNvSpPr/>
              <p:nvPr/>
            </p:nvSpPr>
            <p:spPr>
              <a:xfrm>
                <a:off x="-5056048" y="5005886"/>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 name="Google Shape;224;p1"/>
              <p:cNvSpPr/>
              <p:nvPr/>
            </p:nvSpPr>
            <p:spPr>
              <a:xfrm>
                <a:off x="-6906383" y="5918251"/>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 name="Google Shape;225;p1"/>
              <p:cNvSpPr/>
              <p:nvPr/>
            </p:nvSpPr>
            <p:spPr>
              <a:xfrm>
                <a:off x="-7468764" y="6167739"/>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6" name="Google Shape;226;p1"/>
              <p:cNvSpPr/>
              <p:nvPr/>
            </p:nvSpPr>
            <p:spPr>
              <a:xfrm>
                <a:off x="-7944609" y="6217689"/>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7" name="Google Shape;227;p1"/>
              <p:cNvSpPr/>
              <p:nvPr/>
            </p:nvSpPr>
            <p:spPr>
              <a:xfrm>
                <a:off x="-7105761" y="4997151"/>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8" name="Google Shape;228;p1"/>
              <p:cNvSpPr/>
              <p:nvPr/>
            </p:nvSpPr>
            <p:spPr>
              <a:xfrm>
                <a:off x="-8230665" y="4808676"/>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9" name="Google Shape;229;p1"/>
              <p:cNvSpPr/>
              <p:nvPr/>
            </p:nvSpPr>
            <p:spPr>
              <a:xfrm>
                <a:off x="-8229036" y="6404290"/>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0" name="Google Shape;230;p1"/>
              <p:cNvSpPr/>
              <p:nvPr/>
            </p:nvSpPr>
            <p:spPr>
              <a:xfrm>
                <a:off x="-8596240" y="4605491"/>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1" name="Google Shape;231;p1"/>
              <p:cNvSpPr/>
              <p:nvPr/>
            </p:nvSpPr>
            <p:spPr>
              <a:xfrm>
                <a:off x="-3992757" y="5815820"/>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2" name="Google Shape;232;p1"/>
              <p:cNvSpPr/>
              <p:nvPr/>
            </p:nvSpPr>
            <p:spPr>
              <a:xfrm>
                <a:off x="-3897345" y="6786034"/>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3" name="Google Shape;233;p1"/>
              <p:cNvSpPr/>
              <p:nvPr/>
            </p:nvSpPr>
            <p:spPr>
              <a:xfrm>
                <a:off x="-4316465" y="6855151"/>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4" name="Google Shape;234;p1"/>
              <p:cNvSpPr/>
              <p:nvPr/>
            </p:nvSpPr>
            <p:spPr>
              <a:xfrm>
                <a:off x="-3171791" y="8478028"/>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5" name="Google Shape;235;p1"/>
              <p:cNvSpPr/>
              <p:nvPr/>
            </p:nvSpPr>
            <p:spPr>
              <a:xfrm>
                <a:off x="-7764334" y="3706694"/>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6" name="Google Shape;236;p1"/>
              <p:cNvSpPr/>
              <p:nvPr/>
            </p:nvSpPr>
            <p:spPr>
              <a:xfrm>
                <a:off x="-8601296" y="4476367"/>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7" name="Google Shape;237;p1"/>
              <p:cNvSpPr/>
              <p:nvPr/>
            </p:nvSpPr>
            <p:spPr>
              <a:xfrm>
                <a:off x="-8141494" y="3744494"/>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8" name="Google Shape;238;p1"/>
              <p:cNvSpPr/>
              <p:nvPr/>
            </p:nvSpPr>
            <p:spPr>
              <a:xfrm>
                <a:off x="-6204515" y="4085004"/>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9" name="Google Shape;239;p1"/>
              <p:cNvSpPr/>
              <p:nvPr/>
            </p:nvSpPr>
            <p:spPr>
              <a:xfrm>
                <a:off x="-4869797" y="4202860"/>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0" name="Google Shape;240;p1"/>
              <p:cNvSpPr/>
              <p:nvPr/>
            </p:nvSpPr>
            <p:spPr>
              <a:xfrm>
                <a:off x="-3158199" y="5300558"/>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1" name="Google Shape;241;p1"/>
              <p:cNvSpPr/>
              <p:nvPr/>
            </p:nvSpPr>
            <p:spPr>
              <a:xfrm>
                <a:off x="-4010518" y="4122161"/>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2" name="Google Shape;242;p1"/>
              <p:cNvSpPr/>
              <p:nvPr/>
            </p:nvSpPr>
            <p:spPr>
              <a:xfrm>
                <a:off x="-3721584" y="3635522"/>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43" name="Google Shape;243;p1"/>
            <p:cNvGrpSpPr/>
            <p:nvPr/>
          </p:nvGrpSpPr>
          <p:grpSpPr>
            <a:xfrm>
              <a:off x="7302717" y="116617"/>
              <a:ext cx="5127589" cy="5140796"/>
              <a:chOff x="-3987044" y="216540"/>
              <a:chExt cx="6515415" cy="6857928"/>
            </a:xfrm>
          </p:grpSpPr>
          <p:sp>
            <p:nvSpPr>
              <p:cNvPr id="244" name="Google Shape;244;p1"/>
              <p:cNvSpPr/>
              <p:nvPr/>
            </p:nvSpPr>
            <p:spPr>
              <a:xfrm>
                <a:off x="2457532" y="2508800"/>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5" name="Google Shape;245;p1"/>
              <p:cNvSpPr/>
              <p:nvPr/>
            </p:nvSpPr>
            <p:spPr>
              <a:xfrm>
                <a:off x="2374568" y="2557472"/>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6" name="Google Shape;246;p1"/>
              <p:cNvSpPr/>
              <p:nvPr/>
            </p:nvSpPr>
            <p:spPr>
              <a:xfrm>
                <a:off x="2522890" y="2438451"/>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7" name="Google Shape;247;p1"/>
              <p:cNvSpPr/>
              <p:nvPr/>
            </p:nvSpPr>
            <p:spPr>
              <a:xfrm>
                <a:off x="411048" y="3927294"/>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8" name="Google Shape;248;p1"/>
              <p:cNvSpPr/>
              <p:nvPr/>
            </p:nvSpPr>
            <p:spPr>
              <a:xfrm>
                <a:off x="-1234652" y="3335751"/>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9" name="Google Shape;249;p1"/>
              <p:cNvSpPr/>
              <p:nvPr/>
            </p:nvSpPr>
            <p:spPr>
              <a:xfrm>
                <a:off x="-1355004" y="3498482"/>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0" name="Google Shape;250;p1"/>
              <p:cNvSpPr/>
              <p:nvPr/>
            </p:nvSpPr>
            <p:spPr>
              <a:xfrm>
                <a:off x="-1586645" y="3614089"/>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1" name="Google Shape;251;p1"/>
              <p:cNvSpPr/>
              <p:nvPr/>
            </p:nvSpPr>
            <p:spPr>
              <a:xfrm>
                <a:off x="-1609650" y="2851026"/>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2" name="Google Shape;252;p1"/>
              <p:cNvSpPr/>
              <p:nvPr/>
            </p:nvSpPr>
            <p:spPr>
              <a:xfrm>
                <a:off x="-1031249" y="2781479"/>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3" name="Google Shape;253;p1"/>
              <p:cNvSpPr/>
              <p:nvPr/>
            </p:nvSpPr>
            <p:spPr>
              <a:xfrm>
                <a:off x="-1301399" y="4395644"/>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4" name="Google Shape;254;p1"/>
              <p:cNvSpPr/>
              <p:nvPr/>
            </p:nvSpPr>
            <p:spPr>
              <a:xfrm>
                <a:off x="-321888" y="4627125"/>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5" name="Google Shape;255;p1"/>
              <p:cNvSpPr/>
              <p:nvPr/>
            </p:nvSpPr>
            <p:spPr>
              <a:xfrm>
                <a:off x="448754" y="4861489"/>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6" name="Google Shape;256;p1"/>
              <p:cNvSpPr/>
              <p:nvPr/>
            </p:nvSpPr>
            <p:spPr>
              <a:xfrm>
                <a:off x="-1294759" y="5472525"/>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7" name="Google Shape;257;p1"/>
              <p:cNvSpPr/>
              <p:nvPr/>
            </p:nvSpPr>
            <p:spPr>
              <a:xfrm>
                <a:off x="-524157" y="5541610"/>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8" name="Google Shape;258;p1"/>
              <p:cNvSpPr/>
              <p:nvPr/>
            </p:nvSpPr>
            <p:spPr>
              <a:xfrm>
                <a:off x="2919" y="5340116"/>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9" name="Google Shape;259;p1"/>
              <p:cNvSpPr/>
              <p:nvPr/>
            </p:nvSpPr>
            <p:spPr>
              <a:xfrm>
                <a:off x="-856740" y="5967045"/>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0" name="Google Shape;260;p1"/>
              <p:cNvSpPr/>
              <p:nvPr/>
            </p:nvSpPr>
            <p:spPr>
              <a:xfrm>
                <a:off x="-1133262" y="1627468"/>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1" name="Google Shape;261;p1"/>
              <p:cNvSpPr/>
              <p:nvPr/>
            </p:nvSpPr>
            <p:spPr>
              <a:xfrm>
                <a:off x="-320370" y="1586904"/>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2" name="Google Shape;262;p1"/>
              <p:cNvSpPr/>
              <p:nvPr/>
            </p:nvSpPr>
            <p:spPr>
              <a:xfrm>
                <a:off x="-2170705" y="2499269"/>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3" name="Google Shape;263;p1"/>
              <p:cNvSpPr/>
              <p:nvPr/>
            </p:nvSpPr>
            <p:spPr>
              <a:xfrm>
                <a:off x="-2332549" y="2651107"/>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4" name="Google Shape;264;p1"/>
              <p:cNvSpPr/>
              <p:nvPr/>
            </p:nvSpPr>
            <p:spPr>
              <a:xfrm>
                <a:off x="-2733086" y="2748757"/>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5" name="Google Shape;265;p1"/>
              <p:cNvSpPr/>
              <p:nvPr/>
            </p:nvSpPr>
            <p:spPr>
              <a:xfrm>
                <a:off x="-3208931" y="2798707"/>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6" name="Google Shape;266;p1"/>
              <p:cNvSpPr/>
              <p:nvPr/>
            </p:nvSpPr>
            <p:spPr>
              <a:xfrm>
                <a:off x="-2370083" y="1578169"/>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7" name="Google Shape;267;p1"/>
              <p:cNvSpPr/>
              <p:nvPr/>
            </p:nvSpPr>
            <p:spPr>
              <a:xfrm>
                <a:off x="-3494987" y="1389694"/>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8" name="Google Shape;268;p1"/>
              <p:cNvSpPr/>
              <p:nvPr/>
            </p:nvSpPr>
            <p:spPr>
              <a:xfrm>
                <a:off x="-3493358" y="2985308"/>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9" name="Google Shape;269;p1"/>
              <p:cNvSpPr/>
              <p:nvPr/>
            </p:nvSpPr>
            <p:spPr>
              <a:xfrm>
                <a:off x="-3670282" y="2806099"/>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0" name="Google Shape;270;p1"/>
              <p:cNvSpPr/>
              <p:nvPr/>
            </p:nvSpPr>
            <p:spPr>
              <a:xfrm>
                <a:off x="-3790443" y="2538367"/>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1" name="Google Shape;271;p1"/>
              <p:cNvSpPr/>
              <p:nvPr/>
            </p:nvSpPr>
            <p:spPr>
              <a:xfrm>
                <a:off x="-3987044" y="2140511"/>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2" name="Google Shape;272;p1"/>
              <p:cNvSpPr/>
              <p:nvPr/>
            </p:nvSpPr>
            <p:spPr>
              <a:xfrm>
                <a:off x="-3860562" y="1186509"/>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3" name="Google Shape;273;p1"/>
              <p:cNvSpPr/>
              <p:nvPr/>
            </p:nvSpPr>
            <p:spPr>
              <a:xfrm>
                <a:off x="742921" y="2396838"/>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4" name="Google Shape;274;p1"/>
              <p:cNvSpPr/>
              <p:nvPr/>
            </p:nvSpPr>
            <p:spPr>
              <a:xfrm>
                <a:off x="1010916" y="2100243"/>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5" name="Google Shape;275;p1"/>
              <p:cNvSpPr/>
              <p:nvPr/>
            </p:nvSpPr>
            <p:spPr>
              <a:xfrm>
                <a:off x="838333" y="3367052"/>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6" name="Google Shape;276;p1"/>
              <p:cNvSpPr/>
              <p:nvPr/>
            </p:nvSpPr>
            <p:spPr>
              <a:xfrm>
                <a:off x="419213" y="3436169"/>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7" name="Google Shape;277;p1"/>
              <p:cNvSpPr/>
              <p:nvPr/>
            </p:nvSpPr>
            <p:spPr>
              <a:xfrm>
                <a:off x="1563887" y="5059046"/>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8" name="Google Shape;278;p1"/>
              <p:cNvSpPr/>
              <p:nvPr/>
            </p:nvSpPr>
            <p:spPr>
              <a:xfrm>
                <a:off x="-3028656" y="287712"/>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9" name="Google Shape;279;p1"/>
              <p:cNvSpPr/>
              <p:nvPr/>
            </p:nvSpPr>
            <p:spPr>
              <a:xfrm>
                <a:off x="-3865618" y="1057385"/>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0" name="Google Shape;280;p1"/>
              <p:cNvSpPr/>
              <p:nvPr/>
            </p:nvSpPr>
            <p:spPr>
              <a:xfrm>
                <a:off x="-3405816" y="325512"/>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1" name="Google Shape;281;p1"/>
              <p:cNvSpPr/>
              <p:nvPr/>
            </p:nvSpPr>
            <p:spPr>
              <a:xfrm>
                <a:off x="-1598988" y="264703"/>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2" name="Google Shape;282;p1"/>
              <p:cNvSpPr/>
              <p:nvPr/>
            </p:nvSpPr>
            <p:spPr>
              <a:xfrm>
                <a:off x="-1468837" y="666022"/>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3" name="Google Shape;283;p1"/>
              <p:cNvSpPr/>
              <p:nvPr/>
            </p:nvSpPr>
            <p:spPr>
              <a:xfrm>
                <a:off x="-134119" y="783878"/>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4" name="Google Shape;284;p1"/>
              <p:cNvSpPr/>
              <p:nvPr/>
            </p:nvSpPr>
            <p:spPr>
              <a:xfrm>
                <a:off x="1577479" y="1881576"/>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5" name="Google Shape;285;p1"/>
              <p:cNvSpPr/>
              <p:nvPr/>
            </p:nvSpPr>
            <p:spPr>
              <a:xfrm>
                <a:off x="725160" y="703179"/>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6" name="Google Shape;286;p1"/>
              <p:cNvSpPr/>
              <p:nvPr/>
            </p:nvSpPr>
            <p:spPr>
              <a:xfrm>
                <a:off x="1014094" y="216540"/>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7" name="Google Shape;287;p1"/>
              <p:cNvSpPr/>
              <p:nvPr/>
            </p:nvSpPr>
            <p:spPr>
              <a:xfrm>
                <a:off x="-2922471" y="2359664"/>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cxnSp>
          <p:nvCxnSpPr>
            <p:cNvPr id="288" name="Google Shape;288;p1"/>
            <p:cNvCxnSpPr>
              <a:endCxn id="289" idx="3"/>
            </p:cNvCxnSpPr>
            <p:nvPr/>
          </p:nvCxnSpPr>
          <p:spPr>
            <a:xfrm flipH="1">
              <a:off x="9563799" y="2923023"/>
              <a:ext cx="692700" cy="885600"/>
            </a:xfrm>
            <a:prstGeom prst="straightConnector1">
              <a:avLst/>
            </a:prstGeom>
            <a:noFill/>
            <a:ln w="53975" cap="flat" cmpd="sng">
              <a:solidFill>
                <a:schemeClr val="lt1"/>
              </a:solidFill>
              <a:prstDash val="solid"/>
              <a:miter lim="800000"/>
              <a:headEnd type="none" w="sm" len="sm"/>
              <a:tailEnd type="none" w="sm" len="sm"/>
            </a:ln>
          </p:spPr>
        </p:cxnSp>
        <p:cxnSp>
          <p:nvCxnSpPr>
            <p:cNvPr id="290" name="Google Shape;290;p1"/>
            <p:cNvCxnSpPr/>
            <p:nvPr/>
          </p:nvCxnSpPr>
          <p:spPr>
            <a:xfrm>
              <a:off x="10272046" y="2888378"/>
              <a:ext cx="737296" cy="365694"/>
            </a:xfrm>
            <a:prstGeom prst="straightConnector1">
              <a:avLst/>
            </a:prstGeom>
            <a:noFill/>
            <a:ln w="53975" cap="flat" cmpd="sng">
              <a:solidFill>
                <a:schemeClr val="lt1"/>
              </a:solidFill>
              <a:prstDash val="solid"/>
              <a:miter lim="800000"/>
              <a:headEnd type="none" w="sm" len="sm"/>
              <a:tailEnd type="none" w="sm" len="sm"/>
            </a:ln>
          </p:spPr>
        </p:cxnSp>
        <p:cxnSp>
          <p:nvCxnSpPr>
            <p:cNvPr id="291" name="Google Shape;291;p1"/>
            <p:cNvCxnSpPr>
              <a:stCxn id="292" idx="6"/>
            </p:cNvCxnSpPr>
            <p:nvPr/>
          </p:nvCxnSpPr>
          <p:spPr>
            <a:xfrm rot="10800000">
              <a:off x="9644131" y="3728025"/>
              <a:ext cx="827400" cy="66000"/>
            </a:xfrm>
            <a:prstGeom prst="straightConnector1">
              <a:avLst/>
            </a:prstGeom>
            <a:noFill/>
            <a:ln w="53975" cap="flat" cmpd="sng">
              <a:solidFill>
                <a:schemeClr val="lt1"/>
              </a:solidFill>
              <a:prstDash val="solid"/>
              <a:miter lim="800000"/>
              <a:headEnd type="none" w="sm" len="sm"/>
              <a:tailEnd type="none" w="sm" len="sm"/>
            </a:ln>
          </p:spPr>
        </p:cxnSp>
        <p:cxnSp>
          <p:nvCxnSpPr>
            <p:cNvPr id="293" name="Google Shape;293;p1"/>
            <p:cNvCxnSpPr>
              <a:stCxn id="294" idx="5"/>
            </p:cNvCxnSpPr>
            <p:nvPr/>
          </p:nvCxnSpPr>
          <p:spPr>
            <a:xfrm rot="10800000">
              <a:off x="9636100" y="3728985"/>
              <a:ext cx="657000" cy="632100"/>
            </a:xfrm>
            <a:prstGeom prst="straightConnector1">
              <a:avLst/>
            </a:prstGeom>
            <a:noFill/>
            <a:ln w="53975" cap="flat" cmpd="sng">
              <a:solidFill>
                <a:schemeClr val="lt1"/>
              </a:solidFill>
              <a:prstDash val="solid"/>
              <a:miter lim="800000"/>
              <a:headEnd type="none" w="sm" len="sm"/>
              <a:tailEnd type="none" w="sm" len="sm"/>
            </a:ln>
          </p:spPr>
        </p:cxnSp>
        <p:cxnSp>
          <p:nvCxnSpPr>
            <p:cNvPr id="295" name="Google Shape;295;p1"/>
            <p:cNvCxnSpPr>
              <a:stCxn id="296" idx="4"/>
            </p:cNvCxnSpPr>
            <p:nvPr/>
          </p:nvCxnSpPr>
          <p:spPr>
            <a:xfrm rot="10800000">
              <a:off x="9649131" y="3731841"/>
              <a:ext cx="43500" cy="703500"/>
            </a:xfrm>
            <a:prstGeom prst="straightConnector1">
              <a:avLst/>
            </a:prstGeom>
            <a:noFill/>
            <a:ln w="53975" cap="flat" cmpd="sng">
              <a:solidFill>
                <a:schemeClr val="lt1"/>
              </a:solidFill>
              <a:prstDash val="solid"/>
              <a:miter lim="800000"/>
              <a:headEnd type="none" w="sm" len="sm"/>
              <a:tailEnd type="none" w="sm" len="sm"/>
            </a:ln>
          </p:spPr>
        </p:cxnSp>
        <p:cxnSp>
          <p:nvCxnSpPr>
            <p:cNvPr id="297" name="Google Shape;297;p1"/>
            <p:cNvCxnSpPr/>
            <p:nvPr/>
          </p:nvCxnSpPr>
          <p:spPr>
            <a:xfrm flipH="1">
              <a:off x="10230181" y="2150007"/>
              <a:ext cx="1249534" cy="757855"/>
            </a:xfrm>
            <a:prstGeom prst="straightConnector1">
              <a:avLst/>
            </a:prstGeom>
            <a:noFill/>
            <a:ln w="53975" cap="flat" cmpd="sng">
              <a:solidFill>
                <a:schemeClr val="lt1"/>
              </a:solidFill>
              <a:prstDash val="solid"/>
              <a:miter lim="800000"/>
              <a:headEnd type="none" w="sm" len="sm"/>
              <a:tailEnd type="none" w="sm" len="sm"/>
            </a:ln>
          </p:spPr>
        </p:cxnSp>
        <p:cxnSp>
          <p:nvCxnSpPr>
            <p:cNvPr id="298" name="Google Shape;298;p1"/>
            <p:cNvCxnSpPr>
              <a:stCxn id="299" idx="3"/>
            </p:cNvCxnSpPr>
            <p:nvPr/>
          </p:nvCxnSpPr>
          <p:spPr>
            <a:xfrm flipH="1">
              <a:off x="11066066" y="2813529"/>
              <a:ext cx="280200" cy="463500"/>
            </a:xfrm>
            <a:prstGeom prst="straightConnector1">
              <a:avLst/>
            </a:prstGeom>
            <a:noFill/>
            <a:ln w="28575" cap="flat" cmpd="sng">
              <a:solidFill>
                <a:schemeClr val="lt1"/>
              </a:solidFill>
              <a:prstDash val="solid"/>
              <a:miter lim="800000"/>
              <a:headEnd type="none" w="sm" len="sm"/>
              <a:tailEnd type="none" w="sm" len="sm"/>
            </a:ln>
          </p:spPr>
        </p:cxnSp>
        <p:cxnSp>
          <p:nvCxnSpPr>
            <p:cNvPr id="300" name="Google Shape;300;p1"/>
            <p:cNvCxnSpPr>
              <a:endCxn id="301" idx="3"/>
            </p:cNvCxnSpPr>
            <p:nvPr/>
          </p:nvCxnSpPr>
          <p:spPr>
            <a:xfrm flipH="1">
              <a:off x="10776047" y="3279571"/>
              <a:ext cx="280500" cy="345000"/>
            </a:xfrm>
            <a:prstGeom prst="straightConnector1">
              <a:avLst/>
            </a:prstGeom>
            <a:noFill/>
            <a:ln w="28575" cap="flat" cmpd="sng">
              <a:solidFill>
                <a:schemeClr val="lt1"/>
              </a:solidFill>
              <a:prstDash val="solid"/>
              <a:miter lim="800000"/>
              <a:headEnd type="none" w="sm" len="sm"/>
              <a:tailEnd type="none" w="sm" len="sm"/>
            </a:ln>
          </p:spPr>
        </p:cxnSp>
        <p:cxnSp>
          <p:nvCxnSpPr>
            <p:cNvPr id="302" name="Google Shape;302;p1"/>
            <p:cNvCxnSpPr>
              <a:endCxn id="303" idx="5"/>
            </p:cNvCxnSpPr>
            <p:nvPr/>
          </p:nvCxnSpPr>
          <p:spPr>
            <a:xfrm>
              <a:off x="11065556" y="3271945"/>
              <a:ext cx="276300" cy="552300"/>
            </a:xfrm>
            <a:prstGeom prst="straightConnector1">
              <a:avLst/>
            </a:prstGeom>
            <a:noFill/>
            <a:ln w="28575" cap="flat" cmpd="sng">
              <a:solidFill>
                <a:schemeClr val="lt1"/>
              </a:solidFill>
              <a:prstDash val="solid"/>
              <a:miter lim="800000"/>
              <a:headEnd type="none" w="sm" len="sm"/>
              <a:tailEnd type="none" w="sm" len="sm"/>
            </a:ln>
          </p:spPr>
        </p:cxnSp>
        <p:cxnSp>
          <p:nvCxnSpPr>
            <p:cNvPr id="304" name="Google Shape;304;p1"/>
            <p:cNvCxnSpPr/>
            <p:nvPr/>
          </p:nvCxnSpPr>
          <p:spPr>
            <a:xfrm>
              <a:off x="9866512" y="1877180"/>
              <a:ext cx="438850" cy="1102231"/>
            </a:xfrm>
            <a:prstGeom prst="straightConnector1">
              <a:avLst/>
            </a:prstGeom>
            <a:noFill/>
            <a:ln w="53975" cap="flat" cmpd="sng">
              <a:solidFill>
                <a:schemeClr val="lt1"/>
              </a:solidFill>
              <a:prstDash val="solid"/>
              <a:miter lim="800000"/>
              <a:headEnd type="none" w="sm" len="sm"/>
              <a:tailEnd type="none" w="sm" len="sm"/>
            </a:ln>
          </p:spPr>
        </p:cxnSp>
        <p:sp>
          <p:nvSpPr>
            <p:cNvPr id="305" name="Google Shape;305;p1"/>
            <p:cNvSpPr/>
            <p:nvPr/>
          </p:nvSpPr>
          <p:spPr>
            <a:xfrm>
              <a:off x="11354139" y="81186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
            <p:cNvSpPr/>
            <p:nvPr/>
          </p:nvSpPr>
          <p:spPr>
            <a:xfrm>
              <a:off x="11487061" y="36177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
            <p:cNvSpPr/>
            <p:nvPr/>
          </p:nvSpPr>
          <p:spPr>
            <a:xfrm>
              <a:off x="12052841" y="149987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8" name="Google Shape;308;p1"/>
            <p:cNvCxnSpPr>
              <a:endCxn id="309" idx="3"/>
            </p:cNvCxnSpPr>
            <p:nvPr/>
          </p:nvCxnSpPr>
          <p:spPr>
            <a:xfrm flipH="1">
              <a:off x="9363884" y="1853898"/>
              <a:ext cx="506700" cy="646800"/>
            </a:xfrm>
            <a:prstGeom prst="straightConnector1">
              <a:avLst/>
            </a:prstGeom>
            <a:noFill/>
            <a:ln w="31750" cap="flat" cmpd="sng">
              <a:solidFill>
                <a:schemeClr val="lt1"/>
              </a:solidFill>
              <a:prstDash val="solid"/>
              <a:miter lim="800000"/>
              <a:headEnd type="none" w="sm" len="sm"/>
              <a:tailEnd type="none" w="sm" len="sm"/>
            </a:ln>
          </p:spPr>
        </p:cxnSp>
        <p:cxnSp>
          <p:nvCxnSpPr>
            <p:cNvPr id="310" name="Google Shape;310;p1"/>
            <p:cNvCxnSpPr>
              <a:stCxn id="311" idx="2"/>
              <a:endCxn id="312" idx="6"/>
            </p:cNvCxnSpPr>
            <p:nvPr/>
          </p:nvCxnSpPr>
          <p:spPr>
            <a:xfrm rot="10800000" flipH="1">
              <a:off x="9071174" y="1846531"/>
              <a:ext cx="906000" cy="248700"/>
            </a:xfrm>
            <a:prstGeom prst="straightConnector1">
              <a:avLst/>
            </a:prstGeom>
            <a:noFill/>
            <a:ln w="31750" cap="flat" cmpd="sng">
              <a:solidFill>
                <a:schemeClr val="lt1"/>
              </a:solidFill>
              <a:prstDash val="solid"/>
              <a:miter lim="800000"/>
              <a:headEnd type="none" w="sm" len="sm"/>
              <a:tailEnd type="none" w="sm" len="sm"/>
            </a:ln>
          </p:spPr>
        </p:cxnSp>
        <p:cxnSp>
          <p:nvCxnSpPr>
            <p:cNvPr id="313" name="Google Shape;313;p1"/>
            <p:cNvCxnSpPr>
              <a:stCxn id="314" idx="5"/>
            </p:cNvCxnSpPr>
            <p:nvPr/>
          </p:nvCxnSpPr>
          <p:spPr>
            <a:xfrm>
              <a:off x="9193718" y="1573931"/>
              <a:ext cx="651300" cy="275700"/>
            </a:xfrm>
            <a:prstGeom prst="straightConnector1">
              <a:avLst/>
            </a:prstGeom>
            <a:noFill/>
            <a:ln w="31750" cap="flat" cmpd="sng">
              <a:solidFill>
                <a:schemeClr val="lt1"/>
              </a:solidFill>
              <a:prstDash val="solid"/>
              <a:miter lim="800000"/>
              <a:headEnd type="none" w="sm" len="sm"/>
              <a:tailEnd type="none" w="sm" len="sm"/>
            </a:ln>
          </p:spPr>
        </p:cxnSp>
        <p:cxnSp>
          <p:nvCxnSpPr>
            <p:cNvPr id="315" name="Google Shape;315;p1"/>
            <p:cNvCxnSpPr>
              <a:stCxn id="316" idx="4"/>
            </p:cNvCxnSpPr>
            <p:nvPr/>
          </p:nvCxnSpPr>
          <p:spPr>
            <a:xfrm flipH="1">
              <a:off x="9858824" y="1529216"/>
              <a:ext cx="26100" cy="325200"/>
            </a:xfrm>
            <a:prstGeom prst="straightConnector1">
              <a:avLst/>
            </a:prstGeom>
            <a:noFill/>
            <a:ln w="31750" cap="flat" cmpd="sng">
              <a:solidFill>
                <a:schemeClr val="lt1"/>
              </a:solidFill>
              <a:prstDash val="solid"/>
              <a:miter lim="800000"/>
              <a:headEnd type="none" w="sm" len="sm"/>
              <a:tailEnd type="none" w="sm" len="sm"/>
            </a:ln>
          </p:spPr>
        </p:cxnSp>
        <p:cxnSp>
          <p:nvCxnSpPr>
            <p:cNvPr id="317" name="Google Shape;317;p1"/>
            <p:cNvCxnSpPr/>
            <p:nvPr/>
          </p:nvCxnSpPr>
          <p:spPr>
            <a:xfrm>
              <a:off x="10689335" y="1851396"/>
              <a:ext cx="747105" cy="381612"/>
            </a:xfrm>
            <a:prstGeom prst="straightConnector1">
              <a:avLst/>
            </a:prstGeom>
            <a:noFill/>
            <a:ln w="50800" cap="flat" cmpd="sng">
              <a:solidFill>
                <a:schemeClr val="lt1"/>
              </a:solidFill>
              <a:prstDash val="solid"/>
              <a:miter lim="800000"/>
              <a:headEnd type="none" w="sm" len="sm"/>
              <a:tailEnd type="none" w="sm" len="sm"/>
            </a:ln>
          </p:spPr>
        </p:cxnSp>
        <p:cxnSp>
          <p:nvCxnSpPr>
            <p:cNvPr id="318" name="Google Shape;318;p1"/>
            <p:cNvCxnSpPr>
              <a:stCxn id="319" idx="4"/>
            </p:cNvCxnSpPr>
            <p:nvPr/>
          </p:nvCxnSpPr>
          <p:spPr>
            <a:xfrm>
              <a:off x="10600583" y="1496194"/>
              <a:ext cx="84600" cy="288900"/>
            </a:xfrm>
            <a:prstGeom prst="straightConnector1">
              <a:avLst/>
            </a:prstGeom>
            <a:noFill/>
            <a:ln w="31750" cap="flat" cmpd="sng">
              <a:solidFill>
                <a:schemeClr val="lt1"/>
              </a:solidFill>
              <a:prstDash val="solid"/>
              <a:miter lim="800000"/>
              <a:headEnd type="none" w="sm" len="sm"/>
              <a:tailEnd type="none" w="sm" len="sm"/>
            </a:ln>
          </p:spPr>
        </p:cxnSp>
        <p:cxnSp>
          <p:nvCxnSpPr>
            <p:cNvPr id="320" name="Google Shape;320;p1"/>
            <p:cNvCxnSpPr>
              <a:stCxn id="321" idx="3"/>
              <a:endCxn id="319" idx="7"/>
            </p:cNvCxnSpPr>
            <p:nvPr/>
          </p:nvCxnSpPr>
          <p:spPr>
            <a:xfrm flipH="1">
              <a:off x="10639084" y="1084709"/>
              <a:ext cx="183000" cy="322200"/>
            </a:xfrm>
            <a:prstGeom prst="straightConnector1">
              <a:avLst/>
            </a:prstGeom>
            <a:noFill/>
            <a:ln w="31750" cap="flat" cmpd="sng">
              <a:solidFill>
                <a:schemeClr val="lt1"/>
              </a:solidFill>
              <a:prstDash val="solid"/>
              <a:miter lim="800000"/>
              <a:headEnd type="none" w="sm" len="sm"/>
              <a:tailEnd type="none" w="sm" len="sm"/>
            </a:ln>
          </p:spPr>
        </p:cxnSp>
        <p:cxnSp>
          <p:nvCxnSpPr>
            <p:cNvPr id="322" name="Google Shape;322;p1"/>
            <p:cNvCxnSpPr>
              <a:stCxn id="323" idx="5"/>
              <a:endCxn id="319" idx="1"/>
            </p:cNvCxnSpPr>
            <p:nvPr/>
          </p:nvCxnSpPr>
          <p:spPr>
            <a:xfrm>
              <a:off x="10211703" y="1188644"/>
              <a:ext cx="350400" cy="218100"/>
            </a:xfrm>
            <a:prstGeom prst="straightConnector1">
              <a:avLst/>
            </a:prstGeom>
            <a:noFill/>
            <a:ln w="31750" cap="flat" cmpd="sng">
              <a:solidFill>
                <a:schemeClr val="lt1"/>
              </a:solidFill>
              <a:prstDash val="solid"/>
              <a:miter lim="800000"/>
              <a:headEnd type="none" w="sm" len="sm"/>
              <a:tailEnd type="none" w="sm" len="sm"/>
            </a:ln>
          </p:spPr>
        </p:cxnSp>
        <p:sp>
          <p:nvSpPr>
            <p:cNvPr id="324" name="Google Shape;324;p1"/>
            <p:cNvSpPr/>
            <p:nvPr/>
          </p:nvSpPr>
          <p:spPr>
            <a:xfrm>
              <a:off x="10070280" y="2684217"/>
              <a:ext cx="419782" cy="391113"/>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1"/>
            <p:cNvSpPr/>
            <p:nvPr/>
          </p:nvSpPr>
          <p:spPr>
            <a:xfrm>
              <a:off x="9528416" y="3623168"/>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1"/>
            <p:cNvSpPr/>
            <p:nvPr/>
          </p:nvSpPr>
          <p:spPr>
            <a:xfrm>
              <a:off x="9596455" y="4264562"/>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
            <p:cNvSpPr/>
            <p:nvPr/>
          </p:nvSpPr>
          <p:spPr>
            <a:xfrm>
              <a:off x="10128918" y="4215316"/>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
            <p:cNvSpPr/>
            <p:nvPr/>
          </p:nvSpPr>
          <p:spPr>
            <a:xfrm>
              <a:off x="10279180" y="3708636"/>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
            <p:cNvSpPr/>
            <p:nvPr/>
          </p:nvSpPr>
          <p:spPr>
            <a:xfrm>
              <a:off x="10943334" y="3159041"/>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
            <p:cNvSpPr/>
            <p:nvPr/>
          </p:nvSpPr>
          <p:spPr>
            <a:xfrm>
              <a:off x="11246937" y="3728916"/>
              <a:ext cx="111205" cy="111685"/>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
            <p:cNvSpPr/>
            <p:nvPr/>
          </p:nvSpPr>
          <p:spPr>
            <a:xfrm>
              <a:off x="11327027" y="2704909"/>
              <a:ext cx="131370" cy="127256"/>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
            <p:cNvSpPr/>
            <p:nvPr/>
          </p:nvSpPr>
          <p:spPr>
            <a:xfrm>
              <a:off x="10759761" y="3529242"/>
              <a:ext cx="111205" cy="111685"/>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26" name="Google Shape;326;p1"/>
            <p:cNvCxnSpPr>
              <a:endCxn id="307" idx="1"/>
            </p:cNvCxnSpPr>
            <p:nvPr/>
          </p:nvCxnSpPr>
          <p:spPr>
            <a:xfrm>
              <a:off x="11769408" y="1134213"/>
              <a:ext cx="299400" cy="381000"/>
            </a:xfrm>
            <a:prstGeom prst="straightConnector1">
              <a:avLst/>
            </a:prstGeom>
            <a:noFill/>
            <a:ln w="31750" cap="flat" cmpd="sng">
              <a:solidFill>
                <a:schemeClr val="lt1"/>
              </a:solidFill>
              <a:prstDash val="solid"/>
              <a:miter lim="800000"/>
              <a:headEnd type="none" w="sm" len="sm"/>
              <a:tailEnd type="none" w="sm" len="sm"/>
            </a:ln>
          </p:spPr>
        </p:cxnSp>
        <p:cxnSp>
          <p:nvCxnSpPr>
            <p:cNvPr id="327" name="Google Shape;327;p1"/>
            <p:cNvCxnSpPr>
              <a:stCxn id="305" idx="5"/>
              <a:endCxn id="328" idx="1"/>
            </p:cNvCxnSpPr>
            <p:nvPr/>
          </p:nvCxnSpPr>
          <p:spPr>
            <a:xfrm>
              <a:off x="11447202" y="901288"/>
              <a:ext cx="250800" cy="161100"/>
            </a:xfrm>
            <a:prstGeom prst="straightConnector1">
              <a:avLst/>
            </a:prstGeom>
            <a:noFill/>
            <a:ln w="31750" cap="flat" cmpd="sng">
              <a:solidFill>
                <a:schemeClr val="lt1"/>
              </a:solidFill>
              <a:prstDash val="solid"/>
              <a:miter lim="800000"/>
              <a:headEnd type="none" w="sm" len="sm"/>
              <a:tailEnd type="none" w="sm" len="sm"/>
            </a:ln>
          </p:spPr>
        </p:cxnSp>
        <p:cxnSp>
          <p:nvCxnSpPr>
            <p:cNvPr id="329" name="Google Shape;329;p1"/>
            <p:cNvCxnSpPr>
              <a:stCxn id="328" idx="3"/>
            </p:cNvCxnSpPr>
            <p:nvPr/>
          </p:nvCxnSpPr>
          <p:spPr>
            <a:xfrm flipH="1">
              <a:off x="11423757" y="1216008"/>
              <a:ext cx="274200" cy="893400"/>
            </a:xfrm>
            <a:prstGeom prst="straightConnector1">
              <a:avLst/>
            </a:prstGeom>
            <a:noFill/>
            <a:ln w="50800" cap="flat" cmpd="sng">
              <a:solidFill>
                <a:schemeClr val="lt1"/>
              </a:solidFill>
              <a:prstDash val="solid"/>
              <a:miter lim="800000"/>
              <a:headEnd type="none" w="sm" len="sm"/>
              <a:tailEnd type="none" w="sm" len="sm"/>
            </a:ln>
          </p:spPr>
        </p:cxnSp>
        <p:cxnSp>
          <p:nvCxnSpPr>
            <p:cNvPr id="330" name="Google Shape;330;p1"/>
            <p:cNvCxnSpPr>
              <a:stCxn id="306" idx="4"/>
              <a:endCxn id="328" idx="0"/>
            </p:cNvCxnSpPr>
            <p:nvPr/>
          </p:nvCxnSpPr>
          <p:spPr>
            <a:xfrm>
              <a:off x="11541576" y="466547"/>
              <a:ext cx="241800" cy="564000"/>
            </a:xfrm>
            <a:prstGeom prst="straightConnector1">
              <a:avLst/>
            </a:prstGeom>
            <a:noFill/>
            <a:ln w="31750" cap="flat" cmpd="sng">
              <a:solidFill>
                <a:schemeClr val="lt1"/>
              </a:solidFill>
              <a:prstDash val="solid"/>
              <a:miter lim="800000"/>
              <a:headEnd type="none" w="sm" len="sm"/>
              <a:tailEnd type="none" w="sm" len="sm"/>
            </a:ln>
          </p:spPr>
        </p:cxnSp>
        <p:cxnSp>
          <p:nvCxnSpPr>
            <p:cNvPr id="331" name="Google Shape;331;p1"/>
            <p:cNvCxnSpPr>
              <a:stCxn id="332" idx="6"/>
              <a:endCxn id="333" idx="6"/>
            </p:cNvCxnSpPr>
            <p:nvPr/>
          </p:nvCxnSpPr>
          <p:spPr>
            <a:xfrm rot="10800000" flipH="1">
              <a:off x="11618265" y="2036519"/>
              <a:ext cx="519900" cy="138900"/>
            </a:xfrm>
            <a:prstGeom prst="straightConnector1">
              <a:avLst/>
            </a:prstGeom>
            <a:noFill/>
            <a:ln w="31750" cap="flat" cmpd="sng">
              <a:solidFill>
                <a:schemeClr val="lt1"/>
              </a:solidFill>
              <a:prstDash val="solid"/>
              <a:miter lim="800000"/>
              <a:headEnd type="none" w="sm" len="sm"/>
              <a:tailEnd type="none" w="sm" len="sm"/>
            </a:ln>
          </p:spPr>
        </p:cxnSp>
        <p:sp>
          <p:nvSpPr>
            <p:cNvPr id="328" name="Google Shape;328;p1"/>
            <p:cNvSpPr/>
            <p:nvPr/>
          </p:nvSpPr>
          <p:spPr>
            <a:xfrm>
              <a:off x="11662574" y="1030553"/>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
            <p:cNvSpPr/>
            <p:nvPr/>
          </p:nvSpPr>
          <p:spPr>
            <a:xfrm>
              <a:off x="11222373" y="2002637"/>
              <a:ext cx="395892" cy="345563"/>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
            <p:cNvSpPr/>
            <p:nvPr/>
          </p:nvSpPr>
          <p:spPr>
            <a:xfrm>
              <a:off x="9735516" y="1737931"/>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
            <p:cNvSpPr/>
            <p:nvPr/>
          </p:nvSpPr>
          <p:spPr>
            <a:xfrm>
              <a:off x="10574896" y="1759880"/>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p1"/>
            <p:cNvSpPr/>
            <p:nvPr/>
          </p:nvSpPr>
          <p:spPr>
            <a:xfrm>
              <a:off x="9100655" y="1484503"/>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1"/>
            <p:cNvSpPr/>
            <p:nvPr/>
          </p:nvSpPr>
          <p:spPr>
            <a:xfrm>
              <a:off x="9071174" y="204284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1"/>
            <p:cNvSpPr/>
            <p:nvPr/>
          </p:nvSpPr>
          <p:spPr>
            <a:xfrm>
              <a:off x="9830409" y="1424445"/>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
            <p:cNvSpPr/>
            <p:nvPr/>
          </p:nvSpPr>
          <p:spPr>
            <a:xfrm>
              <a:off x="9347917" y="241127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1"/>
            <p:cNvSpPr/>
            <p:nvPr/>
          </p:nvSpPr>
          <p:spPr>
            <a:xfrm>
              <a:off x="10546068" y="1391423"/>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1"/>
            <p:cNvSpPr/>
            <p:nvPr/>
          </p:nvSpPr>
          <p:spPr>
            <a:xfrm>
              <a:off x="10806117" y="995281"/>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1"/>
            <p:cNvSpPr/>
            <p:nvPr/>
          </p:nvSpPr>
          <p:spPr>
            <a:xfrm>
              <a:off x="10118640" y="109921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
            <p:cNvSpPr/>
            <p:nvPr/>
          </p:nvSpPr>
          <p:spPr>
            <a:xfrm>
              <a:off x="12029162" y="198414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69"/>
        <p:cNvGrpSpPr/>
        <p:nvPr/>
      </p:nvGrpSpPr>
      <p:grpSpPr>
        <a:xfrm>
          <a:off x="0" y="0"/>
          <a:ext cx="0" cy="0"/>
          <a:chOff x="0" y="0"/>
          <a:chExt cx="0" cy="0"/>
        </a:xfrm>
      </p:grpSpPr>
      <p:sp>
        <p:nvSpPr>
          <p:cNvPr id="670" name="Google Shape;670;p10"/>
          <p:cNvSpPr txBox="1">
            <a:spLocks noGrp="1"/>
          </p:cNvSpPr>
          <p:nvPr>
            <p:ph type="title"/>
          </p:nvPr>
        </p:nvSpPr>
        <p:spPr>
          <a:xfrm>
            <a:off x="144518" y="81346"/>
            <a:ext cx="10515600" cy="7384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Amplicon sequencing</a:t>
            </a:r>
            <a:endParaRPr b="1">
              <a:latin typeface="Calibri"/>
              <a:ea typeface="Calibri"/>
              <a:cs typeface="Calibri"/>
              <a:sym typeface="Calibri"/>
            </a:endParaRPr>
          </a:p>
        </p:txBody>
      </p:sp>
      <p:sp>
        <p:nvSpPr>
          <p:cNvPr id="671" name="Google Shape;671;p10"/>
          <p:cNvSpPr txBox="1">
            <a:spLocks noGrp="1"/>
          </p:cNvSpPr>
          <p:nvPr>
            <p:ph type="body" idx="1"/>
          </p:nvPr>
        </p:nvSpPr>
        <p:spPr>
          <a:xfrm>
            <a:off x="323193" y="819808"/>
            <a:ext cx="7958959" cy="649539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Targeted to single genes that provide important information about your community:</a:t>
            </a:r>
            <a:endParaRPr/>
          </a:p>
          <a:p>
            <a:pPr marL="685800" lvl="1" indent="-228600" algn="l" rtl="0">
              <a:lnSpc>
                <a:spcPct val="90000"/>
              </a:lnSpc>
              <a:spcBef>
                <a:spcPts val="500"/>
              </a:spcBef>
              <a:spcAft>
                <a:spcPts val="0"/>
              </a:spcAft>
              <a:buClr>
                <a:schemeClr val="dk1"/>
              </a:buClr>
              <a:buSzPts val="1800"/>
              <a:buChar char="•"/>
            </a:pPr>
            <a:r>
              <a:rPr lang="en-US" sz="1800"/>
              <a:t>E.g. sequencing of </a:t>
            </a:r>
            <a:r>
              <a:rPr lang="en-US" sz="1800" i="1"/>
              <a:t>amoA</a:t>
            </a:r>
            <a:r>
              <a:rPr lang="en-US" sz="1800"/>
              <a:t> genes to investigate the diversity of ammonia-oxidizing microorganisms</a:t>
            </a:r>
            <a:endParaRPr/>
          </a:p>
          <a:p>
            <a:pPr marL="685800" lvl="1" indent="-228600" algn="l" rtl="0">
              <a:lnSpc>
                <a:spcPct val="90000"/>
              </a:lnSpc>
              <a:spcBef>
                <a:spcPts val="500"/>
              </a:spcBef>
              <a:spcAft>
                <a:spcPts val="0"/>
              </a:spcAft>
              <a:buClr>
                <a:schemeClr val="dk1"/>
              </a:buClr>
              <a:buSzPts val="1800"/>
              <a:buChar char="•"/>
            </a:pPr>
            <a:r>
              <a:rPr lang="en-US" sz="1800"/>
              <a:t>E.g. sequencing of 16S rRNA gene to assess the microbial diversity in an environment</a:t>
            </a:r>
            <a:endParaRPr/>
          </a:p>
          <a:p>
            <a:pPr marL="0" lvl="0" indent="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Illumina Miseq is the most common technology used for this approach: cheap while generating reasonable fragment sizes (up to 550 bps)</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Libraries are constructed via PCR: rely on the presence of </a:t>
            </a:r>
            <a:r>
              <a:rPr lang="en-US" sz="2000" u="sng"/>
              <a:t>conserved regions </a:t>
            </a:r>
            <a:r>
              <a:rPr lang="en-US" sz="2000"/>
              <a:t>at the ends of the target sequence for the design of universal primers</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 Taxonomy marker genes are normally ribosomal RNA: highly abundant and conserved</a:t>
            </a:r>
            <a:endParaRPr sz="2200"/>
          </a:p>
          <a:p>
            <a:pPr marL="685800" lvl="1" indent="-228600" algn="l" rtl="0">
              <a:lnSpc>
                <a:spcPct val="90000"/>
              </a:lnSpc>
              <a:spcBef>
                <a:spcPts val="500"/>
              </a:spcBef>
              <a:spcAft>
                <a:spcPts val="0"/>
              </a:spcAft>
              <a:buClr>
                <a:schemeClr val="dk1"/>
              </a:buClr>
              <a:buSzPts val="1800"/>
              <a:buChar char="•"/>
            </a:pPr>
            <a:r>
              <a:rPr lang="en-US" sz="1800" b="1"/>
              <a:t>16S rRNA: Prokaryotes </a:t>
            </a:r>
            <a:r>
              <a:rPr lang="en-US" sz="1800"/>
              <a:t>/ 18S rRNA: Eukaryotes</a:t>
            </a:r>
            <a:endParaRPr/>
          </a:p>
          <a:p>
            <a:pPr marL="685800" lvl="1" indent="-228600" algn="l" rtl="0">
              <a:lnSpc>
                <a:spcPct val="90000"/>
              </a:lnSpc>
              <a:spcBef>
                <a:spcPts val="500"/>
              </a:spcBef>
              <a:spcAft>
                <a:spcPts val="0"/>
              </a:spcAft>
              <a:buClr>
                <a:schemeClr val="dk1"/>
              </a:buClr>
              <a:buSzPts val="1800"/>
              <a:buChar char="•"/>
            </a:pPr>
            <a:r>
              <a:rPr lang="en-US" sz="1800"/>
              <a:t>ITS1/ITS2: Mostly fungi</a:t>
            </a:r>
            <a:endParaRPr/>
          </a:p>
        </p:txBody>
      </p:sp>
      <p:sp>
        <p:nvSpPr>
          <p:cNvPr id="672" name="Google Shape;672;p10"/>
          <p:cNvSpPr/>
          <p:nvPr/>
        </p:nvSpPr>
        <p:spPr>
          <a:xfrm>
            <a:off x="8832634" y="1270283"/>
            <a:ext cx="2459421" cy="252248"/>
          </a:xfrm>
          <a:prstGeom prst="rect">
            <a:avLst/>
          </a:prstGeom>
          <a:gradFill>
            <a:gsLst>
              <a:gs pos="0">
                <a:srgbClr val="C55A11"/>
              </a:gs>
              <a:gs pos="13000">
                <a:srgbClr val="C55A11"/>
              </a:gs>
              <a:gs pos="36000">
                <a:srgbClr val="C3D382"/>
              </a:gs>
              <a:gs pos="65000">
                <a:srgbClr val="7030A0"/>
              </a:gs>
              <a:gs pos="89000">
                <a:srgbClr val="FFFF00"/>
              </a:gs>
              <a:gs pos="100000">
                <a:srgbClr val="FFFF00"/>
              </a:gs>
            </a:gsLst>
            <a:lin ang="0" scaled="0"/>
          </a:gra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10"/>
          <p:cNvSpPr/>
          <p:nvPr/>
        </p:nvSpPr>
        <p:spPr>
          <a:xfrm>
            <a:off x="8475282" y="1270283"/>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10"/>
          <p:cNvSpPr/>
          <p:nvPr/>
        </p:nvSpPr>
        <p:spPr>
          <a:xfrm>
            <a:off x="11292055" y="1270283"/>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5" name="Google Shape;675;p10"/>
          <p:cNvSpPr txBox="1"/>
          <p:nvPr/>
        </p:nvSpPr>
        <p:spPr>
          <a:xfrm>
            <a:off x="8695998" y="819808"/>
            <a:ext cx="2732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Target sequence</a:t>
            </a:r>
            <a:endParaRPr sz="1800">
              <a:solidFill>
                <a:schemeClr val="dk1"/>
              </a:solidFill>
              <a:latin typeface="Calibri"/>
              <a:ea typeface="Calibri"/>
              <a:cs typeface="Calibri"/>
              <a:sym typeface="Calibri"/>
            </a:endParaRPr>
          </a:p>
        </p:txBody>
      </p:sp>
      <p:sp>
        <p:nvSpPr>
          <p:cNvPr id="676" name="Google Shape;676;p10"/>
          <p:cNvSpPr/>
          <p:nvPr/>
        </p:nvSpPr>
        <p:spPr>
          <a:xfrm rot="5400000">
            <a:off x="9691196" y="2027689"/>
            <a:ext cx="721274" cy="622738"/>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7" name="Google Shape;677;p10"/>
          <p:cNvSpPr/>
          <p:nvPr/>
        </p:nvSpPr>
        <p:spPr>
          <a:xfrm>
            <a:off x="8832634" y="3091226"/>
            <a:ext cx="2459421" cy="252248"/>
          </a:xfrm>
          <a:prstGeom prst="rect">
            <a:avLst/>
          </a:prstGeom>
          <a:gradFill>
            <a:gsLst>
              <a:gs pos="0">
                <a:srgbClr val="C55A11"/>
              </a:gs>
              <a:gs pos="13000">
                <a:srgbClr val="C55A11"/>
              </a:gs>
              <a:gs pos="36000">
                <a:srgbClr val="C3D382"/>
              </a:gs>
              <a:gs pos="65000">
                <a:srgbClr val="7030A0"/>
              </a:gs>
              <a:gs pos="89000">
                <a:srgbClr val="FFFF00"/>
              </a:gs>
              <a:gs pos="100000">
                <a:srgbClr val="FFFF00"/>
              </a:gs>
            </a:gsLst>
            <a:lin ang="0" scaled="0"/>
          </a:gra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8" name="Google Shape;678;p10"/>
          <p:cNvSpPr/>
          <p:nvPr/>
        </p:nvSpPr>
        <p:spPr>
          <a:xfrm>
            <a:off x="8475282" y="309122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10"/>
          <p:cNvSpPr/>
          <p:nvPr/>
        </p:nvSpPr>
        <p:spPr>
          <a:xfrm>
            <a:off x="11292055" y="309122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0" name="Google Shape;680;p10"/>
          <p:cNvSpPr/>
          <p:nvPr/>
        </p:nvSpPr>
        <p:spPr>
          <a:xfrm>
            <a:off x="8475282" y="2770661"/>
            <a:ext cx="472965" cy="183932"/>
          </a:xfrm>
          <a:prstGeom prst="rightArrow">
            <a:avLst>
              <a:gd name="adj1" fmla="val 50000"/>
              <a:gd name="adj2" fmla="val 50000"/>
            </a:avLst>
          </a:prstGeom>
          <a:solidFill>
            <a:srgbClr val="00B0F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p10"/>
          <p:cNvSpPr/>
          <p:nvPr/>
        </p:nvSpPr>
        <p:spPr>
          <a:xfrm rot="10800000">
            <a:off x="11176442" y="3480107"/>
            <a:ext cx="472965" cy="183932"/>
          </a:xfrm>
          <a:prstGeom prst="rightArrow">
            <a:avLst>
              <a:gd name="adj1" fmla="val 50000"/>
              <a:gd name="adj2" fmla="val 50000"/>
            </a:avLst>
          </a:prstGeom>
          <a:solidFill>
            <a:srgbClr val="00B0F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82" name="Google Shape;682;p10"/>
          <p:cNvCxnSpPr>
            <a:stCxn id="680" idx="3"/>
          </p:cNvCxnSpPr>
          <p:nvPr/>
        </p:nvCxnSpPr>
        <p:spPr>
          <a:xfrm>
            <a:off x="8948247" y="2862627"/>
            <a:ext cx="2701200" cy="0"/>
          </a:xfrm>
          <a:prstGeom prst="straightConnector1">
            <a:avLst/>
          </a:prstGeom>
          <a:noFill/>
          <a:ln w="31750" cap="flat" cmpd="sng">
            <a:solidFill>
              <a:srgbClr val="00B0F0"/>
            </a:solidFill>
            <a:prstDash val="dash"/>
            <a:miter lim="800000"/>
            <a:headEnd type="none" w="sm" len="sm"/>
            <a:tailEnd type="none" w="sm" len="sm"/>
          </a:ln>
        </p:spPr>
      </p:cxnSp>
      <p:cxnSp>
        <p:nvCxnSpPr>
          <p:cNvPr id="683" name="Google Shape;683;p10"/>
          <p:cNvCxnSpPr/>
          <p:nvPr/>
        </p:nvCxnSpPr>
        <p:spPr>
          <a:xfrm>
            <a:off x="8475282" y="3572073"/>
            <a:ext cx="2701160" cy="0"/>
          </a:xfrm>
          <a:prstGeom prst="straightConnector1">
            <a:avLst/>
          </a:prstGeom>
          <a:noFill/>
          <a:ln w="31750" cap="flat" cmpd="sng">
            <a:solidFill>
              <a:srgbClr val="00B0F0"/>
            </a:solidFill>
            <a:prstDash val="dash"/>
            <a:miter lim="800000"/>
            <a:headEnd type="none" w="sm" len="sm"/>
            <a:tailEnd type="none" w="sm" len="sm"/>
          </a:ln>
        </p:spPr>
      </p:cxnSp>
      <p:sp>
        <p:nvSpPr>
          <p:cNvPr id="684" name="Google Shape;684;p10"/>
          <p:cNvSpPr txBox="1"/>
          <p:nvPr/>
        </p:nvSpPr>
        <p:spPr>
          <a:xfrm>
            <a:off x="10062343" y="2036063"/>
            <a:ext cx="198645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PCR</a:t>
            </a:r>
            <a:endParaRPr sz="1800">
              <a:solidFill>
                <a:schemeClr val="dk1"/>
              </a:solidFill>
              <a:latin typeface="Calibri"/>
              <a:ea typeface="Calibri"/>
              <a:cs typeface="Calibri"/>
              <a:sym typeface="Calibri"/>
            </a:endParaRPr>
          </a:p>
        </p:txBody>
      </p:sp>
      <p:sp>
        <p:nvSpPr>
          <p:cNvPr id="685" name="Google Shape;685;p10"/>
          <p:cNvSpPr/>
          <p:nvPr/>
        </p:nvSpPr>
        <p:spPr>
          <a:xfrm rot="5400000">
            <a:off x="9726781" y="3807987"/>
            <a:ext cx="671123" cy="622738"/>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6" name="Google Shape;686;p10"/>
          <p:cNvGrpSpPr/>
          <p:nvPr/>
        </p:nvGrpSpPr>
        <p:grpSpPr>
          <a:xfrm>
            <a:off x="8977151" y="4666872"/>
            <a:ext cx="2199291" cy="162906"/>
            <a:chOff x="8460827" y="5961996"/>
            <a:chExt cx="3174125" cy="252248"/>
          </a:xfrm>
        </p:grpSpPr>
        <p:sp>
          <p:nvSpPr>
            <p:cNvPr id="687" name="Google Shape;687;p10"/>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8" name="Google Shape;688;p10"/>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9" name="Google Shape;689;p10"/>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90" name="Google Shape;690;p10"/>
          <p:cNvGrpSpPr/>
          <p:nvPr/>
        </p:nvGrpSpPr>
        <p:grpSpPr>
          <a:xfrm>
            <a:off x="9100952" y="4949925"/>
            <a:ext cx="2199291" cy="162906"/>
            <a:chOff x="8460827" y="5961996"/>
            <a:chExt cx="3174125" cy="252248"/>
          </a:xfrm>
        </p:grpSpPr>
        <p:sp>
          <p:nvSpPr>
            <p:cNvPr id="691" name="Google Shape;691;p10"/>
            <p:cNvSpPr/>
            <p:nvPr/>
          </p:nvSpPr>
          <p:spPr>
            <a:xfrm>
              <a:off x="8818179" y="5961996"/>
              <a:ext cx="2459421" cy="252248"/>
            </a:xfrm>
            <a:prstGeom prst="rect">
              <a:avLst/>
            </a:pr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10"/>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10"/>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94" name="Google Shape;694;p10"/>
          <p:cNvGrpSpPr/>
          <p:nvPr/>
        </p:nvGrpSpPr>
        <p:grpSpPr>
          <a:xfrm>
            <a:off x="9199181" y="5231647"/>
            <a:ext cx="2199291" cy="162906"/>
            <a:chOff x="8460827" y="5961996"/>
            <a:chExt cx="3174125" cy="252248"/>
          </a:xfrm>
        </p:grpSpPr>
        <p:sp>
          <p:nvSpPr>
            <p:cNvPr id="695" name="Google Shape;695;p10"/>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p10"/>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p10"/>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98" name="Google Shape;698;p10"/>
          <p:cNvGrpSpPr/>
          <p:nvPr/>
        </p:nvGrpSpPr>
        <p:grpSpPr>
          <a:xfrm>
            <a:off x="9348554" y="5533597"/>
            <a:ext cx="2199291" cy="162906"/>
            <a:chOff x="8460827" y="5961996"/>
            <a:chExt cx="3174125" cy="252248"/>
          </a:xfrm>
        </p:grpSpPr>
        <p:sp>
          <p:nvSpPr>
            <p:cNvPr id="699" name="Google Shape;699;p10"/>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0" name="Google Shape;700;p10"/>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p10"/>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02" name="Google Shape;702;p10"/>
          <p:cNvSpPr txBox="1"/>
          <p:nvPr/>
        </p:nvSpPr>
        <p:spPr>
          <a:xfrm>
            <a:off x="8902569" y="5884463"/>
            <a:ext cx="259605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Capture diversity with a single primer set</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79"/>
                                        </p:tgtEl>
                                        <p:attrNameLst>
                                          <p:attrName>style.visibility</p:attrName>
                                        </p:attrNameLst>
                                      </p:cBhvr>
                                      <p:to>
                                        <p:strVal val="visible"/>
                                      </p:to>
                                    </p:set>
                                    <p:anim calcmode="lin" valueType="num">
                                      <p:cBhvr additive="base">
                                        <p:cTn id="17" dur="500"/>
                                        <p:tgtEl>
                                          <p:spTgt spid="679"/>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77"/>
                                        </p:tgtEl>
                                        <p:attrNameLst>
                                          <p:attrName>style.visibility</p:attrName>
                                        </p:attrNameLst>
                                      </p:cBhvr>
                                      <p:to>
                                        <p:strVal val="visible"/>
                                      </p:to>
                                    </p:set>
                                    <p:anim calcmode="lin" valueType="num">
                                      <p:cBhvr additive="base">
                                        <p:cTn id="20" dur="500"/>
                                        <p:tgtEl>
                                          <p:spTgt spid="677"/>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8"/>
                                        </p:tgtEl>
                                        <p:attrNameLst>
                                          <p:attrName>style.visibility</p:attrName>
                                        </p:attrNameLst>
                                      </p:cBhvr>
                                      <p:to>
                                        <p:strVal val="visible"/>
                                      </p:to>
                                    </p:set>
                                    <p:anim calcmode="lin" valueType="num">
                                      <p:cBhvr additive="base">
                                        <p:cTn id="23" dur="500"/>
                                        <p:tgtEl>
                                          <p:spTgt spid="678"/>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76"/>
                                        </p:tgtEl>
                                        <p:attrNameLst>
                                          <p:attrName>style.visibility</p:attrName>
                                        </p:attrNameLst>
                                      </p:cBhvr>
                                      <p:to>
                                        <p:strVal val="visible"/>
                                      </p:to>
                                    </p:set>
                                    <p:anim calcmode="lin" valueType="num">
                                      <p:cBhvr additive="base">
                                        <p:cTn id="26" dur="500"/>
                                        <p:tgtEl>
                                          <p:spTgt spid="67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84"/>
                                        </p:tgtEl>
                                        <p:attrNameLst>
                                          <p:attrName>style.visibility</p:attrName>
                                        </p:attrNameLst>
                                      </p:cBhvr>
                                      <p:to>
                                        <p:strVal val="visible"/>
                                      </p:to>
                                    </p:set>
                                    <p:anim calcmode="lin" valueType="num">
                                      <p:cBhvr additive="base">
                                        <p:cTn id="29" dur="500"/>
                                        <p:tgtEl>
                                          <p:spTgt spid="68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80"/>
                                        </p:tgtEl>
                                        <p:attrNameLst>
                                          <p:attrName>style.visibility</p:attrName>
                                        </p:attrNameLst>
                                      </p:cBhvr>
                                      <p:to>
                                        <p:strVal val="visible"/>
                                      </p:to>
                                    </p:set>
                                    <p:animEffect transition="in" filter="fade">
                                      <p:cBhvr>
                                        <p:cTn id="34" dur="500"/>
                                        <p:tgtEl>
                                          <p:spTgt spid="680"/>
                                        </p:tgtEl>
                                      </p:cBhvr>
                                    </p:animEffect>
                                  </p:childTnLst>
                                </p:cTn>
                              </p:par>
                              <p:par>
                                <p:cTn id="35" presetID="10" presetClass="entr" presetSubtype="0" fill="hold" nodeType="withEffect">
                                  <p:stCondLst>
                                    <p:cond delay="0"/>
                                  </p:stCondLst>
                                  <p:childTnLst>
                                    <p:set>
                                      <p:cBhvr>
                                        <p:cTn id="36" dur="1" fill="hold">
                                          <p:stCondLst>
                                            <p:cond delay="0"/>
                                          </p:stCondLst>
                                        </p:cTn>
                                        <p:tgtEl>
                                          <p:spTgt spid="682"/>
                                        </p:tgtEl>
                                        <p:attrNameLst>
                                          <p:attrName>style.visibility</p:attrName>
                                        </p:attrNameLst>
                                      </p:cBhvr>
                                      <p:to>
                                        <p:strVal val="visible"/>
                                      </p:to>
                                    </p:set>
                                    <p:animEffect transition="in" filter="fade">
                                      <p:cBhvr>
                                        <p:cTn id="37" dur="500"/>
                                        <p:tgtEl>
                                          <p:spTgt spid="68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1"/>
                                        </p:tgtEl>
                                        <p:attrNameLst>
                                          <p:attrName>style.visibility</p:attrName>
                                        </p:attrNameLst>
                                      </p:cBhvr>
                                      <p:to>
                                        <p:strVal val="visible"/>
                                      </p:to>
                                    </p:set>
                                    <p:animEffect transition="in" filter="fade">
                                      <p:cBhvr>
                                        <p:cTn id="42" dur="500"/>
                                        <p:tgtEl>
                                          <p:spTgt spid="681"/>
                                        </p:tgtEl>
                                      </p:cBhvr>
                                    </p:animEffect>
                                  </p:childTnLst>
                                </p:cTn>
                              </p:par>
                              <p:par>
                                <p:cTn id="43" presetID="10" presetClass="entr" presetSubtype="0" fill="hold" nodeType="withEffect">
                                  <p:stCondLst>
                                    <p:cond delay="0"/>
                                  </p:stCondLst>
                                  <p:childTnLst>
                                    <p:set>
                                      <p:cBhvr>
                                        <p:cTn id="44" dur="1" fill="hold">
                                          <p:stCondLst>
                                            <p:cond delay="0"/>
                                          </p:stCondLst>
                                        </p:cTn>
                                        <p:tgtEl>
                                          <p:spTgt spid="683"/>
                                        </p:tgtEl>
                                        <p:attrNameLst>
                                          <p:attrName>style.visibility</p:attrName>
                                        </p:attrNameLst>
                                      </p:cBhvr>
                                      <p:to>
                                        <p:strVal val="visible"/>
                                      </p:to>
                                    </p:set>
                                    <p:animEffect transition="in" filter="fade">
                                      <p:cBhvr>
                                        <p:cTn id="45" dur="500"/>
                                        <p:tgtEl>
                                          <p:spTgt spid="68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8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8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9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9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9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07"/>
        <p:cNvGrpSpPr/>
        <p:nvPr/>
      </p:nvGrpSpPr>
      <p:grpSpPr>
        <a:xfrm>
          <a:off x="0" y="0"/>
          <a:ext cx="0" cy="0"/>
          <a:chOff x="0" y="0"/>
          <a:chExt cx="0" cy="0"/>
        </a:xfrm>
      </p:grpSpPr>
      <p:sp>
        <p:nvSpPr>
          <p:cNvPr id="708" name="Google Shape;708;p11"/>
          <p:cNvSpPr txBox="1">
            <a:spLocks noGrp="1"/>
          </p:cNvSpPr>
          <p:nvPr>
            <p:ph type="body" idx="1"/>
          </p:nvPr>
        </p:nvSpPr>
        <p:spPr>
          <a:xfrm>
            <a:off x="525686" y="1229986"/>
            <a:ext cx="6436209" cy="538430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First used by Carl Woese, instrumental in the restructuring of the prokaryotic tree of life and the inclusion of Archaea</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16S rRNA, together with 19 other proteins, forms the small ribosomal subunit, which is essential for translation.</a:t>
            </a:r>
            <a:endParaRPr/>
          </a:p>
          <a:p>
            <a:pPr marL="685800" lvl="1" indent="-228600" algn="l" rtl="0">
              <a:lnSpc>
                <a:spcPct val="90000"/>
              </a:lnSpc>
              <a:spcBef>
                <a:spcPts val="500"/>
              </a:spcBef>
              <a:spcAft>
                <a:spcPts val="0"/>
              </a:spcAft>
              <a:buClr>
                <a:schemeClr val="dk1"/>
              </a:buClr>
              <a:buSzPts val="2000"/>
              <a:buChar char="•"/>
            </a:pPr>
            <a:r>
              <a:rPr lang="en-US" sz="2000"/>
              <a:t>16S rRNA genes: DNA that codes for the RNA</a:t>
            </a:r>
            <a:endParaRPr/>
          </a:p>
          <a:p>
            <a:pPr marL="685800" lvl="1" indent="-228600" algn="l" rtl="0">
              <a:lnSpc>
                <a:spcPct val="90000"/>
              </a:lnSpc>
              <a:spcBef>
                <a:spcPts val="500"/>
              </a:spcBef>
              <a:spcAft>
                <a:spcPts val="0"/>
              </a:spcAft>
              <a:buClr>
                <a:schemeClr val="dk1"/>
              </a:buClr>
              <a:buSzPts val="2000"/>
              <a:buChar char="•"/>
            </a:pPr>
            <a:r>
              <a:rPr lang="en-US" sz="2000"/>
              <a:t>16S rRNA transcripts: RNA</a:t>
            </a:r>
            <a:endParaRPr/>
          </a:p>
          <a:p>
            <a:pPr marL="685800" lvl="1" indent="-101600" algn="l" rtl="0">
              <a:lnSpc>
                <a:spcPct val="90000"/>
              </a:lnSpc>
              <a:spcBef>
                <a:spcPts val="5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1,500 base pairs long</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9 hypervariable regions </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b="1"/>
              <a:t>When sequencing using Miseq, the choice of hypervariable region is very important</a:t>
            </a:r>
            <a:endParaRPr/>
          </a:p>
          <a:p>
            <a:pPr marL="228600" lvl="0" indent="-101600" algn="l" rtl="0">
              <a:lnSpc>
                <a:spcPct val="90000"/>
              </a:lnSpc>
              <a:spcBef>
                <a:spcPts val="1000"/>
              </a:spcBef>
              <a:spcAft>
                <a:spcPts val="0"/>
              </a:spcAft>
              <a:buClr>
                <a:schemeClr val="dk1"/>
              </a:buClr>
              <a:buSzPts val="2000"/>
              <a:buNone/>
            </a:pPr>
            <a:endParaRPr sz="2000"/>
          </a:p>
        </p:txBody>
      </p:sp>
      <p:pic>
        <p:nvPicPr>
          <p:cNvPr id="709" name="Google Shape;709;p11" descr="D:\kuloth\2014\Aug\05-08-2014\nrmicro_issue\slides_img\nrmicro3330-f1.jpg"/>
          <p:cNvPicPr preferRelativeResize="0"/>
          <p:nvPr/>
        </p:nvPicPr>
        <p:blipFill rotWithShape="1">
          <a:blip r:embed="rId3">
            <a:alphaModFix/>
          </a:blip>
          <a:srcRect/>
          <a:stretch/>
        </p:blipFill>
        <p:spPr>
          <a:xfrm>
            <a:off x="7123597" y="117584"/>
            <a:ext cx="4962864" cy="6656077"/>
          </a:xfrm>
          <a:prstGeom prst="rect">
            <a:avLst/>
          </a:prstGeom>
          <a:noFill/>
          <a:ln>
            <a:noFill/>
          </a:ln>
        </p:spPr>
      </p:pic>
      <p:sp>
        <p:nvSpPr>
          <p:cNvPr id="710" name="Google Shape;710;p11"/>
          <p:cNvSpPr txBox="1">
            <a:spLocks noGrp="1"/>
          </p:cNvSpPr>
          <p:nvPr>
            <p:ph type="title"/>
          </p:nvPr>
        </p:nvSpPr>
        <p:spPr>
          <a:xfrm>
            <a:off x="105539" y="117584"/>
            <a:ext cx="10515600" cy="8811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Know your target! 16S rRNA</a:t>
            </a:r>
            <a:endParaRPr b="1">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15"/>
        <p:cNvGrpSpPr/>
        <p:nvPr/>
      </p:nvGrpSpPr>
      <p:grpSpPr>
        <a:xfrm>
          <a:off x="0" y="0"/>
          <a:ext cx="0" cy="0"/>
          <a:chOff x="0" y="0"/>
          <a:chExt cx="0" cy="0"/>
        </a:xfrm>
      </p:grpSpPr>
      <p:sp>
        <p:nvSpPr>
          <p:cNvPr id="716" name="Google Shape;716;p12"/>
          <p:cNvSpPr txBox="1">
            <a:spLocks noGrp="1"/>
          </p:cNvSpPr>
          <p:nvPr>
            <p:ph type="title"/>
          </p:nvPr>
        </p:nvSpPr>
        <p:spPr>
          <a:xfrm>
            <a:off x="0" y="28548"/>
            <a:ext cx="10515600" cy="9813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Everything matters: Primer selection</a:t>
            </a:r>
            <a:endParaRPr b="1">
              <a:latin typeface="Calibri"/>
              <a:ea typeface="Calibri"/>
              <a:cs typeface="Calibri"/>
              <a:sym typeface="Calibri"/>
            </a:endParaRPr>
          </a:p>
        </p:txBody>
      </p:sp>
      <p:pic>
        <p:nvPicPr>
          <p:cNvPr id="717" name="Google Shape;717;p12"/>
          <p:cNvPicPr preferRelativeResize="0"/>
          <p:nvPr/>
        </p:nvPicPr>
        <p:blipFill rotWithShape="1">
          <a:blip r:embed="rId3">
            <a:alphaModFix/>
          </a:blip>
          <a:srcRect/>
          <a:stretch/>
        </p:blipFill>
        <p:spPr>
          <a:xfrm>
            <a:off x="368104" y="1121659"/>
            <a:ext cx="5542042" cy="5395290"/>
          </a:xfrm>
          <a:prstGeom prst="rect">
            <a:avLst/>
          </a:prstGeom>
          <a:noFill/>
          <a:ln>
            <a:noFill/>
          </a:ln>
        </p:spPr>
      </p:pic>
      <p:sp>
        <p:nvSpPr>
          <p:cNvPr id="718" name="Google Shape;718;p12"/>
          <p:cNvSpPr/>
          <p:nvPr/>
        </p:nvSpPr>
        <p:spPr>
          <a:xfrm>
            <a:off x="638070" y="1121659"/>
            <a:ext cx="294915" cy="34654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19" name="Google Shape;719;p12"/>
          <p:cNvPicPr preferRelativeResize="0"/>
          <p:nvPr/>
        </p:nvPicPr>
        <p:blipFill rotWithShape="1">
          <a:blip r:embed="rId4">
            <a:alphaModFix/>
          </a:blip>
          <a:srcRect/>
          <a:stretch/>
        </p:blipFill>
        <p:spPr>
          <a:xfrm>
            <a:off x="6281856" y="1121659"/>
            <a:ext cx="5672830" cy="5233701"/>
          </a:xfrm>
          <a:prstGeom prst="rect">
            <a:avLst/>
          </a:prstGeom>
          <a:noFill/>
          <a:ln>
            <a:noFill/>
          </a:ln>
        </p:spPr>
      </p:pic>
      <p:sp>
        <p:nvSpPr>
          <p:cNvPr id="720" name="Google Shape;720;p12"/>
          <p:cNvSpPr/>
          <p:nvPr/>
        </p:nvSpPr>
        <p:spPr>
          <a:xfrm>
            <a:off x="6313106" y="5996618"/>
            <a:ext cx="294915" cy="34654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p12"/>
          <p:cNvSpPr/>
          <p:nvPr/>
        </p:nvSpPr>
        <p:spPr>
          <a:xfrm>
            <a:off x="6313106" y="1121659"/>
            <a:ext cx="294915" cy="34654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2" name="Google Shape;722;p12"/>
          <p:cNvSpPr txBox="1"/>
          <p:nvPr/>
        </p:nvSpPr>
        <p:spPr>
          <a:xfrm>
            <a:off x="6281856" y="6467165"/>
            <a:ext cx="5192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https://doi.org/10.1111/1758-2229.13145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26"/>
        <p:cNvGrpSpPr/>
        <p:nvPr/>
      </p:nvGrpSpPr>
      <p:grpSpPr>
        <a:xfrm>
          <a:off x="0" y="0"/>
          <a:ext cx="0" cy="0"/>
          <a:chOff x="0" y="0"/>
          <a:chExt cx="0" cy="0"/>
        </a:xfrm>
      </p:grpSpPr>
      <p:sp>
        <p:nvSpPr>
          <p:cNvPr id="727" name="Google Shape;727;p13"/>
          <p:cNvSpPr txBox="1">
            <a:spLocks noGrp="1"/>
          </p:cNvSpPr>
          <p:nvPr>
            <p:ph type="title"/>
          </p:nvPr>
        </p:nvSpPr>
        <p:spPr>
          <a:xfrm>
            <a:off x="88900" y="46067"/>
            <a:ext cx="10515600" cy="10084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Everything matters: DNA extraction</a:t>
            </a:r>
            <a:endParaRPr b="1">
              <a:latin typeface="Calibri"/>
              <a:ea typeface="Calibri"/>
              <a:cs typeface="Calibri"/>
              <a:sym typeface="Calibri"/>
            </a:endParaRPr>
          </a:p>
        </p:txBody>
      </p:sp>
      <p:pic>
        <p:nvPicPr>
          <p:cNvPr id="728" name="Google Shape;728;p13"/>
          <p:cNvPicPr preferRelativeResize="0">
            <a:picLocks noGrp="1"/>
          </p:cNvPicPr>
          <p:nvPr>
            <p:ph type="body" idx="1"/>
          </p:nvPr>
        </p:nvPicPr>
        <p:blipFill rotWithShape="1">
          <a:blip r:embed="rId3">
            <a:alphaModFix/>
          </a:blip>
          <a:srcRect l="3830"/>
          <a:stretch/>
        </p:blipFill>
        <p:spPr>
          <a:xfrm>
            <a:off x="88900" y="1266824"/>
            <a:ext cx="8420100" cy="5009565"/>
          </a:xfrm>
          <a:prstGeom prst="rect">
            <a:avLst/>
          </a:prstGeom>
          <a:noFill/>
          <a:ln>
            <a:noFill/>
          </a:ln>
        </p:spPr>
      </p:pic>
      <p:sp>
        <p:nvSpPr>
          <p:cNvPr id="729" name="Google Shape;729;p13"/>
          <p:cNvSpPr/>
          <p:nvPr/>
        </p:nvSpPr>
        <p:spPr>
          <a:xfrm>
            <a:off x="8825368" y="1490007"/>
            <a:ext cx="3277732" cy="38779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DNA extraction from breastmilk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PS = DNeasy PowerLyzer PowerSoil DNA Isolation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SA = Sigma-Aldrich GenElute Bacterial Genomic DNA Kit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MAN = manual phenol-chloroform extraction method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MK = QIAamp DNA Stool Mini Kit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MKBB = QIAamp DNA Stool Mini Kit with bead beating</a:t>
            </a:r>
            <a:endParaRPr sz="1800">
              <a:solidFill>
                <a:schemeClr val="dk1"/>
              </a:solidFill>
              <a:latin typeface="Calibri"/>
              <a:ea typeface="Calibri"/>
              <a:cs typeface="Calibri"/>
              <a:sym typeface="Calibri"/>
            </a:endParaRPr>
          </a:p>
        </p:txBody>
      </p:sp>
      <p:sp>
        <p:nvSpPr>
          <p:cNvPr id="730" name="Google Shape;730;p13"/>
          <p:cNvSpPr/>
          <p:nvPr/>
        </p:nvSpPr>
        <p:spPr>
          <a:xfrm>
            <a:off x="0" y="6488668"/>
            <a:ext cx="44395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https://doi.org/10.1038/s41598-019-55568-y</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35"/>
        <p:cNvGrpSpPr/>
        <p:nvPr/>
      </p:nvGrpSpPr>
      <p:grpSpPr>
        <a:xfrm>
          <a:off x="0" y="0"/>
          <a:ext cx="0" cy="0"/>
          <a:chOff x="0" y="0"/>
          <a:chExt cx="0" cy="0"/>
        </a:xfrm>
      </p:grpSpPr>
      <p:sp>
        <p:nvSpPr>
          <p:cNvPr id="736" name="Google Shape;736;p14"/>
          <p:cNvSpPr txBox="1">
            <a:spLocks noGrp="1"/>
          </p:cNvSpPr>
          <p:nvPr>
            <p:ph type="body" idx="1"/>
          </p:nvPr>
        </p:nvSpPr>
        <p:spPr>
          <a:xfrm>
            <a:off x="245209" y="998739"/>
            <a:ext cx="6436209" cy="5384306"/>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000"/>
              <a:buChar char="•"/>
            </a:pPr>
            <a:r>
              <a:rPr lang="en-US" sz="2000" dirty="0"/>
              <a:t>In an effort to standardize Microbial Ecology studies, the </a:t>
            </a:r>
            <a:r>
              <a:rPr lang="en-US" sz="2000" b="1" u="sng" dirty="0"/>
              <a:t>Earth Microbiome Project</a:t>
            </a:r>
            <a:r>
              <a:rPr lang="en-US" sz="2000" dirty="0"/>
              <a:t> was funded in 2010.  (</a:t>
            </a:r>
            <a:r>
              <a:rPr lang="en-US" sz="2000" u="sng" dirty="0">
                <a:solidFill>
                  <a:srgbClr val="2E75B5"/>
                </a:solidFill>
              </a:rPr>
              <a:t>https://earthmicrobiome.org/</a:t>
            </a:r>
            <a:r>
              <a:rPr lang="en-US" sz="2000" dirty="0"/>
              <a:t>)</a:t>
            </a:r>
            <a:endParaRPr dirty="0"/>
          </a:p>
          <a:p>
            <a:pPr marL="228600" lvl="0" indent="-101600" algn="l" rtl="0">
              <a:lnSpc>
                <a:spcPct val="90000"/>
              </a:lnSpc>
              <a:spcBef>
                <a:spcPts val="1000"/>
              </a:spcBef>
              <a:spcAft>
                <a:spcPts val="0"/>
              </a:spcAft>
              <a:buClr>
                <a:schemeClr val="dk1"/>
              </a:buClr>
              <a:buSzPts val="2000"/>
              <a:buNone/>
            </a:pPr>
            <a:endParaRPr sz="2000" b="1" dirty="0"/>
          </a:p>
          <a:p>
            <a:pPr marL="228600" lvl="0" indent="-228600" algn="l" rtl="0">
              <a:lnSpc>
                <a:spcPct val="90000"/>
              </a:lnSpc>
              <a:spcBef>
                <a:spcPts val="1000"/>
              </a:spcBef>
              <a:spcAft>
                <a:spcPts val="0"/>
              </a:spcAft>
              <a:buClr>
                <a:schemeClr val="dk1"/>
              </a:buClr>
              <a:buSzPts val="2000"/>
              <a:buChar char="•"/>
            </a:pPr>
            <a:r>
              <a:rPr lang="en-US" sz="2000" dirty="0"/>
              <a:t>Standardized DNA extraction and sequencing protocols. </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Promote the use of</a:t>
            </a:r>
            <a:r>
              <a:rPr lang="en-US" sz="2000" u="sng" dirty="0"/>
              <a:t> V4 </a:t>
            </a:r>
            <a:r>
              <a:rPr lang="en-US" sz="2000" dirty="0"/>
              <a:t>and </a:t>
            </a:r>
            <a:r>
              <a:rPr lang="en-US" sz="2000" u="sng" dirty="0"/>
              <a:t>V4-V5</a:t>
            </a:r>
            <a:r>
              <a:rPr lang="en-US" sz="2000" dirty="0"/>
              <a:t> hypervariable regions.</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More recent global microbial biodiversity scientific networks include: </a:t>
            </a:r>
            <a:endParaRPr dirty="0"/>
          </a:p>
          <a:p>
            <a:pPr marL="685800" lvl="1" indent="-228600" algn="l" rtl="0">
              <a:lnSpc>
                <a:spcPct val="90000"/>
              </a:lnSpc>
              <a:spcBef>
                <a:spcPts val="500"/>
              </a:spcBef>
              <a:spcAft>
                <a:spcPts val="0"/>
              </a:spcAft>
              <a:buClr>
                <a:schemeClr val="dk1"/>
              </a:buClr>
              <a:buSzPts val="2000"/>
              <a:buChar char="•"/>
            </a:pPr>
            <a:r>
              <a:rPr lang="en-US" sz="2000" dirty="0" err="1"/>
              <a:t>SoilBON</a:t>
            </a:r>
            <a:r>
              <a:rPr lang="en-US" sz="2000" dirty="0"/>
              <a:t>: Global Soil Biodiversity Initiative (</a:t>
            </a:r>
            <a:r>
              <a:rPr lang="en-US" sz="2000" u="sng" dirty="0">
                <a:solidFill>
                  <a:schemeClr val="hlink"/>
                </a:solidFill>
                <a:hlinkClick r:id="rId3"/>
              </a:rPr>
              <a:t>https://www.globalsoilbiodiversity.org/soilbon</a:t>
            </a:r>
            <a:r>
              <a:rPr lang="en-US" sz="2000" dirty="0"/>
              <a:t>)</a:t>
            </a:r>
            <a:endParaRPr dirty="0"/>
          </a:p>
          <a:p>
            <a:pPr marL="685800" lvl="1" indent="-101600" algn="l" rtl="0">
              <a:lnSpc>
                <a:spcPct val="90000"/>
              </a:lnSpc>
              <a:spcBef>
                <a:spcPts val="500"/>
              </a:spcBef>
              <a:spcAft>
                <a:spcPts val="0"/>
              </a:spcAft>
              <a:buClr>
                <a:schemeClr val="dk1"/>
              </a:buClr>
              <a:buSzPts val="2000"/>
              <a:buNone/>
            </a:pPr>
            <a:endParaRPr sz="2000" dirty="0"/>
          </a:p>
          <a:p>
            <a:pPr marL="685800" lvl="1" indent="-228600" algn="l" rtl="0">
              <a:lnSpc>
                <a:spcPct val="90000"/>
              </a:lnSpc>
              <a:spcBef>
                <a:spcPts val="500"/>
              </a:spcBef>
              <a:spcAft>
                <a:spcPts val="0"/>
              </a:spcAft>
              <a:buClr>
                <a:schemeClr val="dk1"/>
              </a:buClr>
              <a:buSzPts val="2000"/>
              <a:buChar char="•"/>
            </a:pPr>
            <a:r>
              <a:rPr lang="en-US" sz="2000" b="1" u="sng" dirty="0" err="1"/>
              <a:t>sIBTEDS</a:t>
            </a:r>
            <a:r>
              <a:rPr lang="en-US" sz="2000" b="1" u="sng" dirty="0"/>
              <a:t>:</a:t>
            </a:r>
            <a:r>
              <a:rPr lang="en-US" sz="2000" dirty="0"/>
              <a:t> Illuminating </a:t>
            </a:r>
            <a:r>
              <a:rPr lang="en-US" sz="2000" dirty="0" err="1"/>
              <a:t>Blindspots</a:t>
            </a:r>
            <a:r>
              <a:rPr lang="en-US" sz="2000" dirty="0"/>
              <a:t> Through Equitable Data reuse practices in the global South (</a:t>
            </a:r>
            <a:r>
              <a:rPr lang="en-US" sz="2000" u="sng" dirty="0">
                <a:solidFill>
                  <a:srgbClr val="2E75B5"/>
                </a:solidFill>
              </a:rPr>
              <a:t>https://micoda.idiv.de/home.jsp</a:t>
            </a:r>
            <a:r>
              <a:rPr lang="en-US" sz="2000" dirty="0"/>
              <a:t>)</a:t>
            </a:r>
            <a:endParaRPr sz="2000" dirty="0"/>
          </a:p>
          <a:p>
            <a:pPr marL="228600" lvl="0" indent="-101600" algn="l" rtl="0">
              <a:lnSpc>
                <a:spcPct val="90000"/>
              </a:lnSpc>
              <a:spcBef>
                <a:spcPts val="1000"/>
              </a:spcBef>
              <a:spcAft>
                <a:spcPts val="0"/>
              </a:spcAft>
              <a:buClr>
                <a:schemeClr val="dk1"/>
              </a:buClr>
              <a:buSzPts val="2000"/>
              <a:buNone/>
            </a:pPr>
            <a:endParaRPr sz="2000" dirty="0"/>
          </a:p>
        </p:txBody>
      </p:sp>
      <p:pic>
        <p:nvPicPr>
          <p:cNvPr id="737" name="Google Shape;737;p14" descr="D:\kuloth\2014\Aug\05-08-2014\nrmicro_issue\slides_img\nrmicro3330-f1.jpg"/>
          <p:cNvPicPr preferRelativeResize="0"/>
          <p:nvPr/>
        </p:nvPicPr>
        <p:blipFill rotWithShape="1">
          <a:blip r:embed="rId4">
            <a:alphaModFix/>
          </a:blip>
          <a:srcRect/>
          <a:stretch/>
        </p:blipFill>
        <p:spPr>
          <a:xfrm>
            <a:off x="7112446" y="117584"/>
            <a:ext cx="4962864" cy="6656077"/>
          </a:xfrm>
          <a:prstGeom prst="rect">
            <a:avLst/>
          </a:prstGeom>
          <a:noFill/>
          <a:ln>
            <a:noFill/>
          </a:ln>
        </p:spPr>
      </p:pic>
      <p:sp>
        <p:nvSpPr>
          <p:cNvPr id="738" name="Google Shape;738;p14"/>
          <p:cNvSpPr txBox="1">
            <a:spLocks noGrp="1"/>
          </p:cNvSpPr>
          <p:nvPr>
            <p:ph type="title"/>
          </p:nvPr>
        </p:nvSpPr>
        <p:spPr>
          <a:xfrm>
            <a:off x="105539" y="117584"/>
            <a:ext cx="7354627" cy="88115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latin typeface="Calibri"/>
                <a:ea typeface="Calibri"/>
                <a:cs typeface="Calibri"/>
                <a:sym typeface="Calibri"/>
              </a:rPr>
              <a:t>Standardizing Microbial Ecology</a:t>
            </a:r>
            <a:endParaRPr b="1">
              <a:latin typeface="Calibri"/>
              <a:ea typeface="Calibri"/>
              <a:cs typeface="Calibri"/>
              <a:sym typeface="Calibri"/>
            </a:endParaRPr>
          </a:p>
        </p:txBody>
      </p:sp>
      <p:sp>
        <p:nvSpPr>
          <p:cNvPr id="739" name="Google Shape;739;p14"/>
          <p:cNvSpPr/>
          <p:nvPr/>
        </p:nvSpPr>
        <p:spPr>
          <a:xfrm rot="1394099">
            <a:off x="6981230" y="480387"/>
            <a:ext cx="3500141" cy="2239536"/>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0" name="Google Shape;740;p14"/>
          <p:cNvSpPr txBox="1"/>
          <p:nvPr/>
        </p:nvSpPr>
        <p:spPr>
          <a:xfrm>
            <a:off x="9046070" y="117584"/>
            <a:ext cx="19786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V4-V5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735"/>
        <p:cNvGrpSpPr/>
        <p:nvPr/>
      </p:nvGrpSpPr>
      <p:grpSpPr>
        <a:xfrm>
          <a:off x="0" y="0"/>
          <a:ext cx="0" cy="0"/>
          <a:chOff x="0" y="0"/>
          <a:chExt cx="0" cy="0"/>
        </a:xfrm>
      </p:grpSpPr>
      <p:sp>
        <p:nvSpPr>
          <p:cNvPr id="736" name="Google Shape;736;p14"/>
          <p:cNvSpPr txBox="1">
            <a:spLocks noGrp="1"/>
          </p:cNvSpPr>
          <p:nvPr>
            <p:ph type="body" idx="1"/>
          </p:nvPr>
        </p:nvSpPr>
        <p:spPr>
          <a:xfrm>
            <a:off x="653421" y="1445052"/>
            <a:ext cx="10967077" cy="54129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400" dirty="0" smtClean="0"/>
              <a:t>Initiative to empower researchers from the under-represented global South with the tools to conduct bioinformatics-based microbial ecology studies. </a:t>
            </a:r>
          </a:p>
          <a:p>
            <a:pPr marL="228600" lvl="0" indent="-228600" algn="l" rtl="0">
              <a:lnSpc>
                <a:spcPct val="90000"/>
              </a:lnSpc>
              <a:spcBef>
                <a:spcPts val="0"/>
              </a:spcBef>
              <a:spcAft>
                <a:spcPts val="0"/>
              </a:spcAft>
              <a:buClr>
                <a:schemeClr val="dk1"/>
              </a:buClr>
              <a:buSzPts val="2000"/>
              <a:buChar char="•"/>
            </a:pPr>
            <a:endParaRPr lang="en-US" sz="2400" dirty="0"/>
          </a:p>
          <a:p>
            <a:pPr marL="228600" lvl="0" indent="-228600" algn="l" rtl="0">
              <a:lnSpc>
                <a:spcPct val="90000"/>
              </a:lnSpc>
              <a:spcBef>
                <a:spcPts val="0"/>
              </a:spcBef>
              <a:spcAft>
                <a:spcPts val="0"/>
              </a:spcAft>
              <a:buClr>
                <a:schemeClr val="dk1"/>
              </a:buClr>
              <a:buSzPts val="2000"/>
              <a:buChar char="•"/>
            </a:pPr>
            <a:r>
              <a:rPr lang="en-US" sz="2400" dirty="0" smtClean="0"/>
              <a:t>This is done through: </a:t>
            </a:r>
          </a:p>
          <a:p>
            <a:pPr marL="685800" lvl="1" indent="-228600">
              <a:spcBef>
                <a:spcPts val="0"/>
              </a:spcBef>
              <a:buSzPts val="2000"/>
            </a:pPr>
            <a:r>
              <a:rPr lang="en-US" b="1" u="sng" dirty="0" smtClean="0"/>
              <a:t>Workshops: </a:t>
            </a:r>
            <a:r>
              <a:rPr lang="en-US" dirty="0" smtClean="0"/>
              <a:t>on-line workshops involving 100s of researcher (</a:t>
            </a:r>
            <a:r>
              <a:rPr lang="en-US" dirty="0" err="1" smtClean="0"/>
              <a:t>Datathons</a:t>
            </a:r>
            <a:r>
              <a:rPr lang="en-US" dirty="0" smtClean="0"/>
              <a:t>)</a:t>
            </a:r>
          </a:p>
          <a:p>
            <a:pPr marL="685800" lvl="1" indent="-228600">
              <a:spcBef>
                <a:spcPts val="0"/>
              </a:spcBef>
              <a:buSzPts val="2000"/>
            </a:pPr>
            <a:r>
              <a:rPr lang="en-US" b="1" u="sng" dirty="0" smtClean="0"/>
              <a:t>Online resources: </a:t>
            </a:r>
            <a:r>
              <a:rPr lang="en-US" dirty="0" smtClean="0"/>
              <a:t>Such as recordings and training materials</a:t>
            </a:r>
          </a:p>
          <a:p>
            <a:pPr marL="685800" lvl="1" indent="-228600">
              <a:spcBef>
                <a:spcPts val="0"/>
              </a:spcBef>
              <a:buSzPts val="2000"/>
            </a:pPr>
            <a:r>
              <a:rPr lang="en-US" b="1" u="sng" dirty="0" smtClean="0"/>
              <a:t>Technical support</a:t>
            </a:r>
            <a:r>
              <a:rPr lang="en-US" b="1" dirty="0" smtClean="0"/>
              <a:t>: </a:t>
            </a:r>
            <a:r>
              <a:rPr lang="en-US" dirty="0" err="1" smtClean="0"/>
              <a:t>Specialised</a:t>
            </a:r>
            <a:r>
              <a:rPr lang="en-US" dirty="0" smtClean="0"/>
              <a:t> members of the team will provide continued technical support.</a:t>
            </a:r>
          </a:p>
          <a:p>
            <a:pPr marL="685800" lvl="1" indent="-228600">
              <a:spcBef>
                <a:spcPts val="0"/>
              </a:spcBef>
              <a:buSzPts val="2000"/>
            </a:pPr>
            <a:r>
              <a:rPr lang="en-US" b="1" u="sng" dirty="0" smtClean="0"/>
              <a:t>Data resources</a:t>
            </a:r>
            <a:r>
              <a:rPr lang="en-US" b="1" dirty="0" smtClean="0"/>
              <a:t>: </a:t>
            </a:r>
            <a:r>
              <a:rPr lang="en-US" dirty="0" smtClean="0"/>
              <a:t>Sequence repository that researchers can use for analysis with standardized metadata. </a:t>
            </a:r>
          </a:p>
          <a:p>
            <a:pPr marL="685800" lvl="1" indent="-228600">
              <a:spcBef>
                <a:spcPts val="0"/>
              </a:spcBef>
              <a:buSzPts val="2000"/>
            </a:pPr>
            <a:endParaRPr lang="en-US" dirty="0" smtClean="0"/>
          </a:p>
          <a:p>
            <a:pPr marL="685800" lvl="1" indent="-228600">
              <a:spcBef>
                <a:spcPts val="0"/>
              </a:spcBef>
              <a:buSzPts val="2000"/>
            </a:pPr>
            <a:r>
              <a:rPr lang="en-US" dirty="0" smtClean="0"/>
              <a:t>South American </a:t>
            </a:r>
            <a:r>
              <a:rPr lang="en-US" dirty="0" err="1" smtClean="0"/>
              <a:t>Datathon</a:t>
            </a:r>
            <a:r>
              <a:rPr lang="en-US" dirty="0"/>
              <a:t> </a:t>
            </a:r>
            <a:r>
              <a:rPr lang="en-US" dirty="0" smtClean="0"/>
              <a:t>happened in 2023. African </a:t>
            </a:r>
            <a:r>
              <a:rPr lang="en-US" dirty="0" err="1" smtClean="0"/>
              <a:t>Datathon</a:t>
            </a:r>
            <a:r>
              <a:rPr lang="en-US" dirty="0" smtClean="0"/>
              <a:t> will happen in Oct-Nov 2024! </a:t>
            </a:r>
          </a:p>
          <a:p>
            <a:pPr marL="685800" lvl="1" indent="-228600">
              <a:spcBef>
                <a:spcPts val="0"/>
              </a:spcBef>
              <a:buSzPts val="2000"/>
            </a:pPr>
            <a:endParaRPr lang="en-US" dirty="0" smtClean="0"/>
          </a:p>
          <a:p>
            <a:pPr marL="685800" lvl="1" indent="-228600">
              <a:spcBef>
                <a:spcPts val="0"/>
              </a:spcBef>
              <a:buSzPts val="2000"/>
            </a:pPr>
            <a:r>
              <a:rPr lang="en-US" dirty="0" smtClean="0"/>
              <a:t>You can be part of the network! </a:t>
            </a:r>
            <a:endParaRPr dirty="0"/>
          </a:p>
          <a:p>
            <a:pPr marL="228600" lvl="0" indent="-101600" algn="l" rtl="0">
              <a:lnSpc>
                <a:spcPct val="90000"/>
              </a:lnSpc>
              <a:spcBef>
                <a:spcPts val="1000"/>
              </a:spcBef>
              <a:spcAft>
                <a:spcPts val="0"/>
              </a:spcAft>
              <a:buClr>
                <a:schemeClr val="dk1"/>
              </a:buClr>
              <a:buSzPts val="2000"/>
              <a:buNone/>
            </a:pPr>
            <a:endParaRPr sz="2400" dirty="0"/>
          </a:p>
        </p:txBody>
      </p:sp>
      <p:sp>
        <p:nvSpPr>
          <p:cNvPr id="738" name="Google Shape;738;p14"/>
          <p:cNvSpPr txBox="1">
            <a:spLocks noGrp="1"/>
          </p:cNvSpPr>
          <p:nvPr>
            <p:ph type="title"/>
          </p:nvPr>
        </p:nvSpPr>
        <p:spPr>
          <a:xfrm>
            <a:off x="147235" y="264247"/>
            <a:ext cx="11326305" cy="881155"/>
          </a:xfrm>
          <a:prstGeom prst="rect">
            <a:avLst/>
          </a:prstGeom>
          <a:noFill/>
          <a:ln>
            <a:noFill/>
          </a:ln>
        </p:spPr>
        <p:txBody>
          <a:bodyPr spcFirstLastPara="1" wrap="square" lIns="91425" tIns="45700" rIns="91425" bIns="45700" anchor="ctr" anchorCtr="0">
            <a:normAutofit fontScale="90000"/>
          </a:bodyPr>
          <a:lstStyle/>
          <a:p>
            <a:pPr lvl="0">
              <a:buSzPct val="100000"/>
            </a:pPr>
            <a:r>
              <a:rPr lang="en-US" b="1" u="sng" dirty="0" err="1"/>
              <a:t>sIBTEDS</a:t>
            </a:r>
            <a:r>
              <a:rPr lang="en-US" b="1" u="sng" dirty="0"/>
              <a:t>:</a:t>
            </a:r>
            <a:r>
              <a:rPr lang="en-US" dirty="0"/>
              <a:t> Illuminating </a:t>
            </a:r>
            <a:r>
              <a:rPr lang="en-US" dirty="0" err="1"/>
              <a:t>Blindspots</a:t>
            </a:r>
            <a:r>
              <a:rPr lang="en-US" dirty="0"/>
              <a:t> Through Equitable Data reuse practices in the global South</a:t>
            </a:r>
            <a:endParaRPr b="1" dirty="0">
              <a:latin typeface="Calibri"/>
              <a:ea typeface="Calibri"/>
              <a:cs typeface="Calibri"/>
              <a:sym typeface="Calibri"/>
            </a:endParaRPr>
          </a:p>
        </p:txBody>
      </p:sp>
    </p:spTree>
    <p:extLst>
      <p:ext uri="{BB962C8B-B14F-4D97-AF65-F5344CB8AC3E}">
        <p14:creationId xmlns:p14="http://schemas.microsoft.com/office/powerpoint/2010/main" val="5277973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45"/>
        <p:cNvGrpSpPr/>
        <p:nvPr/>
      </p:nvGrpSpPr>
      <p:grpSpPr>
        <a:xfrm>
          <a:off x="0" y="0"/>
          <a:ext cx="0" cy="0"/>
          <a:chOff x="0" y="0"/>
          <a:chExt cx="0" cy="0"/>
        </a:xfrm>
      </p:grpSpPr>
      <p:sp>
        <p:nvSpPr>
          <p:cNvPr id="746" name="Google Shape;746;p15"/>
          <p:cNvSpPr txBox="1">
            <a:spLocks noGrp="1"/>
          </p:cNvSpPr>
          <p:nvPr>
            <p:ph type="title"/>
          </p:nvPr>
        </p:nvSpPr>
        <p:spPr>
          <a:xfrm>
            <a:off x="151863" y="210324"/>
            <a:ext cx="9861932" cy="81978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chemeClr val="dk1"/>
                </a:solidFill>
                <a:latin typeface="Calibri"/>
                <a:ea typeface="Calibri"/>
                <a:cs typeface="Calibri"/>
                <a:sym typeface="Calibri"/>
              </a:rPr>
              <a:t>Data processing: Sequencing outputs</a:t>
            </a:r>
            <a:endParaRPr b="1">
              <a:solidFill>
                <a:schemeClr val="dk1"/>
              </a:solidFill>
              <a:latin typeface="Calibri"/>
              <a:ea typeface="Calibri"/>
              <a:cs typeface="Calibri"/>
              <a:sym typeface="Calibri"/>
            </a:endParaRPr>
          </a:p>
        </p:txBody>
      </p:sp>
      <p:sp>
        <p:nvSpPr>
          <p:cNvPr id="747" name="Google Shape;747;p15"/>
          <p:cNvSpPr txBox="1"/>
          <p:nvPr/>
        </p:nvSpPr>
        <p:spPr>
          <a:xfrm>
            <a:off x="210209" y="1975427"/>
            <a:ext cx="4554195" cy="3447832"/>
          </a:xfrm>
          <a:prstGeom prst="rect">
            <a:avLst/>
          </a:prstGeom>
          <a:noFill/>
          <a:ln>
            <a:noFill/>
          </a:ln>
        </p:spPr>
        <p:txBody>
          <a:bodyPr spcFirstLastPara="1" wrap="square" lIns="91425" tIns="45700" rIns="91425" bIns="45700" anchor="t" anchorCtr="0">
            <a:normAutofit/>
          </a:bodyPr>
          <a:lstStyle/>
          <a:p>
            <a:pPr marL="285750" marR="0" lvl="0" indent="-228600" algn="l" rtl="0">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Data generated from the sequencing platforms is given in </a:t>
            </a:r>
            <a:r>
              <a:rPr lang="en-US" sz="2000" b="1" u="sng">
                <a:solidFill>
                  <a:schemeClr val="dk1"/>
                </a:solidFill>
                <a:latin typeface="Calibri"/>
                <a:ea typeface="Calibri"/>
                <a:cs typeface="Calibri"/>
                <a:sym typeface="Calibri"/>
              </a:rPr>
              <a:t>fastq format </a:t>
            </a:r>
            <a:r>
              <a:rPr lang="en-US" sz="2000">
                <a:solidFill>
                  <a:schemeClr val="dk1"/>
                </a:solidFill>
                <a:latin typeface="Calibri"/>
                <a:ea typeface="Calibri"/>
                <a:cs typeface="Calibri"/>
                <a:sym typeface="Calibri"/>
              </a:rPr>
              <a:t>(fasta + quality of the base-calling) </a:t>
            </a:r>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228600" algn="l" rtl="0">
              <a:lnSpc>
                <a:spcPct val="90000"/>
              </a:lnSpc>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For </a:t>
            </a:r>
            <a:r>
              <a:rPr lang="en-US" sz="2000" b="1">
                <a:solidFill>
                  <a:schemeClr val="dk1"/>
                </a:solidFill>
                <a:latin typeface="Calibri"/>
                <a:ea typeface="Calibri"/>
                <a:cs typeface="Calibri"/>
                <a:sym typeface="Calibri"/>
              </a:rPr>
              <a:t>pair-end reads</a:t>
            </a:r>
            <a:r>
              <a:rPr lang="en-US" sz="2000">
                <a:solidFill>
                  <a:schemeClr val="dk1"/>
                </a:solidFill>
                <a:latin typeface="Calibri"/>
                <a:ea typeface="Calibri"/>
                <a:cs typeface="Calibri"/>
                <a:sym typeface="Calibri"/>
              </a:rPr>
              <a:t>, you will have two files per samples:</a:t>
            </a:r>
            <a:endParaRPr/>
          </a:p>
          <a:p>
            <a:pPr marL="742950" marR="0" lvl="1" indent="-228600" algn="l" rtl="0">
              <a:lnSpc>
                <a:spcPct val="90000"/>
              </a:lnSpc>
              <a:spcBef>
                <a:spcPts val="6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_R1.fastq.gz (forward read)</a:t>
            </a:r>
            <a:endParaRPr/>
          </a:p>
          <a:p>
            <a:pPr marL="742950" marR="0" lvl="1" indent="-228600" algn="l" rtl="0">
              <a:lnSpc>
                <a:spcPct val="90000"/>
              </a:lnSpc>
              <a:spcBef>
                <a:spcPts val="6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_R2.fastq.gz (reverse read)</a:t>
            </a:r>
            <a:endParaRPr/>
          </a:p>
          <a:p>
            <a:pPr marL="742950" marR="0" lvl="1" indent="-101600" algn="l" rtl="0">
              <a:lnSpc>
                <a:spcPct val="90000"/>
              </a:lnSpc>
              <a:spcBef>
                <a:spcPts val="6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748" name="Google Shape;748;p15"/>
          <p:cNvPicPr preferRelativeResize="0"/>
          <p:nvPr/>
        </p:nvPicPr>
        <p:blipFill rotWithShape="1">
          <a:blip r:embed="rId3">
            <a:alphaModFix/>
          </a:blip>
          <a:srcRect/>
          <a:stretch/>
        </p:blipFill>
        <p:spPr>
          <a:xfrm>
            <a:off x="5221848" y="1501647"/>
            <a:ext cx="6389346" cy="3386353"/>
          </a:xfrm>
          <a:prstGeom prst="rect">
            <a:avLst/>
          </a:prstGeom>
          <a:noFill/>
          <a:ln>
            <a:noFill/>
          </a:ln>
        </p:spPr>
      </p:pic>
      <p:grpSp>
        <p:nvGrpSpPr>
          <p:cNvPr id="749" name="Google Shape;749;p15"/>
          <p:cNvGrpSpPr/>
          <p:nvPr/>
        </p:nvGrpSpPr>
        <p:grpSpPr>
          <a:xfrm flipH="1">
            <a:off x="12068638" y="0"/>
            <a:ext cx="123362" cy="6858000"/>
            <a:chOff x="12068638" y="0"/>
            <a:chExt cx="123362" cy="6858000"/>
          </a:xfrm>
        </p:grpSpPr>
        <p:sp>
          <p:nvSpPr>
            <p:cNvPr id="750" name="Google Shape;750;p15"/>
            <p:cNvSpPr/>
            <p:nvPr/>
          </p:nvSpPr>
          <p:spPr>
            <a:xfrm>
              <a:off x="12068638" y="0"/>
              <a:ext cx="123362" cy="6858000"/>
            </a:xfrm>
            <a:prstGeom prst="rect">
              <a:avLst/>
            </a:prstGeom>
            <a:gradFill>
              <a:gsLst>
                <a:gs pos="0">
                  <a:schemeClr val="accent2"/>
                </a:gs>
                <a:gs pos="100000">
                  <a:schemeClr val="accent5"/>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1" name="Google Shape;751;p15"/>
            <p:cNvSpPr/>
            <p:nvPr/>
          </p:nvSpPr>
          <p:spPr>
            <a:xfrm>
              <a:off x="12068638" y="3527553"/>
              <a:ext cx="123362" cy="3330447"/>
            </a:xfrm>
            <a:prstGeom prst="rect">
              <a:avLst/>
            </a:prstGeom>
            <a:gradFill>
              <a:gsLst>
                <a:gs pos="0">
                  <a:srgbClr val="9CC2E5">
                    <a:alpha val="0"/>
                  </a:srgbClr>
                </a:gs>
                <a:gs pos="19000">
                  <a:srgbClr val="9CC2E5">
                    <a:alpha val="0"/>
                  </a:srgbClr>
                </a:gs>
                <a:gs pos="100000">
                  <a:srgbClr val="9CC2E5"/>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752" name="Google Shape;752;p15"/>
          <p:cNvPicPr preferRelativeResize="0"/>
          <p:nvPr/>
        </p:nvPicPr>
        <p:blipFill rotWithShape="1">
          <a:blip r:embed="rId4">
            <a:alphaModFix/>
          </a:blip>
          <a:srcRect/>
          <a:stretch/>
        </p:blipFill>
        <p:spPr>
          <a:xfrm>
            <a:off x="382281" y="5275156"/>
            <a:ext cx="4210050" cy="942975"/>
          </a:xfrm>
          <a:prstGeom prst="rect">
            <a:avLst/>
          </a:prstGeom>
          <a:noFill/>
          <a:ln>
            <a:noFill/>
          </a:ln>
        </p:spPr>
      </p:pic>
      <p:sp>
        <p:nvSpPr>
          <p:cNvPr id="753" name="Google Shape;753;p15"/>
          <p:cNvSpPr txBox="1"/>
          <p:nvPr/>
        </p:nvSpPr>
        <p:spPr>
          <a:xfrm>
            <a:off x="382281" y="4823444"/>
            <a:ext cx="24947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Our data</a:t>
            </a:r>
            <a:endParaRPr/>
          </a:p>
        </p:txBody>
      </p:sp>
      <p:sp>
        <p:nvSpPr>
          <p:cNvPr id="754" name="Google Shape;754;p15"/>
          <p:cNvSpPr txBox="1"/>
          <p:nvPr/>
        </p:nvSpPr>
        <p:spPr>
          <a:xfrm>
            <a:off x="5494901" y="5008110"/>
            <a:ext cx="5843239"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Exception: </a:t>
            </a:r>
            <a:r>
              <a:rPr lang="en-US" sz="1800">
                <a:solidFill>
                  <a:schemeClr val="dk1"/>
                </a:solidFill>
                <a:latin typeface="Calibri"/>
                <a:ea typeface="Calibri"/>
                <a:cs typeface="Calibri"/>
                <a:sym typeface="Calibri"/>
              </a:rPr>
              <a:t>Oxford Nanopore technologies outputs are given in fast5 format – binary file containing fastq as well as other data.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Software such as Guppy can be used to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759"/>
        <p:cNvGrpSpPr/>
        <p:nvPr/>
      </p:nvGrpSpPr>
      <p:grpSpPr>
        <a:xfrm>
          <a:off x="0" y="0"/>
          <a:ext cx="0" cy="0"/>
          <a:chOff x="0" y="0"/>
          <a:chExt cx="0" cy="0"/>
        </a:xfrm>
      </p:grpSpPr>
      <p:sp>
        <p:nvSpPr>
          <p:cNvPr id="760" name="Google Shape;760;p16"/>
          <p:cNvSpPr/>
          <p:nvPr/>
        </p:nvSpPr>
        <p:spPr>
          <a:xfrm>
            <a:off x="7292923" y="3862970"/>
            <a:ext cx="4226502"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61" name="Google Shape;761;p16"/>
          <p:cNvSpPr txBox="1">
            <a:spLocks noGrp="1"/>
          </p:cNvSpPr>
          <p:nvPr>
            <p:ph type="title"/>
          </p:nvPr>
        </p:nvSpPr>
        <p:spPr>
          <a:xfrm>
            <a:off x="275948" y="134161"/>
            <a:ext cx="10515600" cy="9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latin typeface="Calibri"/>
                <a:ea typeface="Calibri"/>
                <a:cs typeface="Calibri"/>
                <a:sym typeface="Calibri"/>
              </a:rPr>
              <a:t>Data processing pipeline: solving a puzzle</a:t>
            </a:r>
            <a:endParaRPr b="1" dirty="0">
              <a:latin typeface="Calibri"/>
              <a:ea typeface="Calibri"/>
              <a:cs typeface="Calibri"/>
              <a:sym typeface="Calibri"/>
            </a:endParaRPr>
          </a:p>
        </p:txBody>
      </p:sp>
      <p:sp>
        <p:nvSpPr>
          <p:cNvPr id="762" name="Google Shape;762;p16"/>
          <p:cNvSpPr/>
          <p:nvPr/>
        </p:nvSpPr>
        <p:spPr>
          <a:xfrm>
            <a:off x="2604168" y="3392603"/>
            <a:ext cx="4839457"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763" name="Google Shape;763;p16"/>
          <p:cNvSpPr/>
          <p:nvPr/>
        </p:nvSpPr>
        <p:spPr>
          <a:xfrm>
            <a:off x="2604168" y="4397491"/>
            <a:ext cx="4839458"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Reverse reads</a:t>
            </a:r>
            <a:endParaRPr sz="1800">
              <a:solidFill>
                <a:schemeClr val="lt1"/>
              </a:solidFill>
              <a:latin typeface="Calibri"/>
              <a:ea typeface="Calibri"/>
              <a:cs typeface="Calibri"/>
              <a:sym typeface="Calibri"/>
            </a:endParaRPr>
          </a:p>
        </p:txBody>
      </p:sp>
      <p:sp>
        <p:nvSpPr>
          <p:cNvPr id="764" name="Google Shape;764;p16"/>
          <p:cNvSpPr/>
          <p:nvPr/>
        </p:nvSpPr>
        <p:spPr>
          <a:xfrm rot="5400000">
            <a:off x="3274260" y="2644855"/>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5" name="Google Shape;765;p16"/>
          <p:cNvSpPr txBox="1"/>
          <p:nvPr/>
        </p:nvSpPr>
        <p:spPr>
          <a:xfrm>
            <a:off x="2736742" y="225055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Remove primers</a:t>
            </a:r>
            <a:endParaRPr sz="1800" b="1" dirty="0">
              <a:solidFill>
                <a:schemeClr val="dk1"/>
              </a:solidFill>
              <a:latin typeface="Calibri"/>
              <a:ea typeface="Calibri"/>
              <a:cs typeface="Calibri"/>
              <a:sym typeface="Calibri"/>
            </a:endParaRPr>
          </a:p>
        </p:txBody>
      </p:sp>
      <p:sp>
        <p:nvSpPr>
          <p:cNvPr id="766" name="Google Shape;766;p16"/>
          <p:cNvSpPr/>
          <p:nvPr/>
        </p:nvSpPr>
        <p:spPr>
          <a:xfrm rot="5400000">
            <a:off x="4827426" y="270758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16"/>
          <p:cNvSpPr txBox="1"/>
          <p:nvPr/>
        </p:nvSpPr>
        <p:spPr>
          <a:xfrm>
            <a:off x="4390809" y="226325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768" name="Google Shape;768;p16"/>
          <p:cNvSpPr/>
          <p:nvPr/>
        </p:nvSpPr>
        <p:spPr>
          <a:xfrm rot="5400000">
            <a:off x="6322959" y="270758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9" name="Google Shape;769;p16"/>
          <p:cNvSpPr txBox="1"/>
          <p:nvPr/>
        </p:nvSpPr>
        <p:spPr>
          <a:xfrm>
            <a:off x="5708542" y="226325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770" name="Google Shape;770;p16"/>
          <p:cNvSpPr txBox="1"/>
          <p:nvPr/>
        </p:nvSpPr>
        <p:spPr>
          <a:xfrm>
            <a:off x="7390985" y="271072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771" name="Google Shape;771;p16"/>
          <p:cNvSpPr/>
          <p:nvPr/>
        </p:nvSpPr>
        <p:spPr>
          <a:xfrm rot="5400000">
            <a:off x="7570255" y="309920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2" name="Google Shape;772;p16"/>
          <p:cNvSpPr txBox="1"/>
          <p:nvPr/>
        </p:nvSpPr>
        <p:spPr>
          <a:xfrm>
            <a:off x="8194354" y="271311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773" name="Google Shape;773;p16"/>
          <p:cNvSpPr/>
          <p:nvPr/>
        </p:nvSpPr>
        <p:spPr>
          <a:xfrm rot="5400000">
            <a:off x="8830824" y="310159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4" name="Google Shape;774;p16"/>
          <p:cNvSpPr txBox="1"/>
          <p:nvPr/>
        </p:nvSpPr>
        <p:spPr>
          <a:xfrm>
            <a:off x="9718354" y="273851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Assign taxonomy</a:t>
            </a:r>
            <a:endParaRPr sz="1800" b="1">
              <a:solidFill>
                <a:schemeClr val="dk1"/>
              </a:solidFill>
              <a:latin typeface="Calibri"/>
              <a:ea typeface="Calibri"/>
              <a:cs typeface="Calibri"/>
              <a:sym typeface="Calibri"/>
            </a:endParaRPr>
          </a:p>
        </p:txBody>
      </p:sp>
      <p:sp>
        <p:nvSpPr>
          <p:cNvPr id="775" name="Google Shape;775;p16"/>
          <p:cNvSpPr/>
          <p:nvPr/>
        </p:nvSpPr>
        <p:spPr>
          <a:xfrm rot="5400000">
            <a:off x="10354824" y="312699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 name="Google Shape;826;p17"/>
          <p:cNvGrpSpPr/>
          <p:nvPr/>
        </p:nvGrpSpPr>
        <p:grpSpPr>
          <a:xfrm rot="19537369">
            <a:off x="516565" y="3046877"/>
            <a:ext cx="916572" cy="150393"/>
            <a:chOff x="8460827" y="5961996"/>
            <a:chExt cx="2816773" cy="252248"/>
          </a:xfrm>
        </p:grpSpPr>
        <p:sp>
          <p:nvSpPr>
            <p:cNvPr id="19"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2639772">
            <a:off x="1151473" y="3518289"/>
            <a:ext cx="916572" cy="150393"/>
            <a:chOff x="8460827" y="5961996"/>
            <a:chExt cx="2816773" cy="252248"/>
          </a:xfrm>
        </p:grpSpPr>
        <p:sp>
          <p:nvSpPr>
            <p:cNvPr id="26"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14202931">
            <a:off x="766244" y="3787041"/>
            <a:ext cx="916572" cy="150393"/>
            <a:chOff x="8460827" y="5961996"/>
            <a:chExt cx="2816773" cy="252248"/>
          </a:xfrm>
        </p:grpSpPr>
        <p:sp>
          <p:nvSpPr>
            <p:cNvPr id="29"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8340886">
            <a:off x="1107465" y="4422157"/>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4" name="Google Shape;826;p17"/>
          <p:cNvGrpSpPr/>
          <p:nvPr/>
        </p:nvGrpSpPr>
        <p:grpSpPr>
          <a:xfrm rot="16802710">
            <a:off x="248880" y="4195260"/>
            <a:ext cx="916572" cy="150393"/>
            <a:chOff x="8460827" y="5961996"/>
            <a:chExt cx="2816773" cy="252248"/>
          </a:xfrm>
        </p:grpSpPr>
        <p:sp>
          <p:nvSpPr>
            <p:cNvPr id="35"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2433323">
            <a:off x="891074" y="5236692"/>
            <a:ext cx="916570" cy="150398"/>
            <a:chOff x="8460827" y="5961987"/>
            <a:chExt cx="2816765" cy="252257"/>
          </a:xfrm>
        </p:grpSpPr>
        <p:sp>
          <p:nvSpPr>
            <p:cNvPr id="38"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10472685">
            <a:off x="1476292" y="4897918"/>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2177526">
            <a:off x="213705" y="5348217"/>
            <a:ext cx="916570" cy="150398"/>
            <a:chOff x="8460827" y="5961987"/>
            <a:chExt cx="2816765" cy="252257"/>
          </a:xfrm>
        </p:grpSpPr>
        <p:sp>
          <p:nvSpPr>
            <p:cNvPr id="44"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19695239">
            <a:off x="1484009" y="5732686"/>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9" name="Google Shape;826;p17"/>
          <p:cNvGrpSpPr/>
          <p:nvPr/>
        </p:nvGrpSpPr>
        <p:grpSpPr>
          <a:xfrm rot="3241295">
            <a:off x="1516977" y="3140324"/>
            <a:ext cx="916570" cy="150398"/>
            <a:chOff x="8460827" y="5961987"/>
            <a:chExt cx="2816765" cy="252257"/>
          </a:xfrm>
        </p:grpSpPr>
        <p:sp>
          <p:nvSpPr>
            <p:cNvPr id="50"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51"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
        <p:nvSpPr>
          <p:cNvPr id="2" name="TextBox 1"/>
          <p:cNvSpPr txBox="1"/>
          <p:nvPr/>
        </p:nvSpPr>
        <p:spPr>
          <a:xfrm>
            <a:off x="234608" y="1613335"/>
            <a:ext cx="2163328" cy="707886"/>
          </a:xfrm>
          <a:prstGeom prst="rect">
            <a:avLst/>
          </a:prstGeom>
          <a:noFill/>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Thousands to millions of reads</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80"/>
        <p:cNvGrpSpPr/>
        <p:nvPr/>
      </p:nvGrpSpPr>
      <p:grpSpPr>
        <a:xfrm>
          <a:off x="0" y="0"/>
          <a:ext cx="0" cy="0"/>
          <a:chOff x="0" y="0"/>
          <a:chExt cx="0" cy="0"/>
        </a:xfrm>
      </p:grpSpPr>
      <p:sp>
        <p:nvSpPr>
          <p:cNvPr id="781" name="Google Shape;781;p17"/>
          <p:cNvSpPr txBox="1">
            <a:spLocks noGrp="1"/>
          </p:cNvSpPr>
          <p:nvPr>
            <p:ph type="title"/>
          </p:nvPr>
        </p:nvSpPr>
        <p:spPr>
          <a:xfrm>
            <a:off x="2159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Who is dada2? What does it want from us? </a:t>
            </a:r>
            <a:endParaRPr b="1">
              <a:latin typeface="Calibri"/>
              <a:ea typeface="Calibri"/>
              <a:cs typeface="Calibri"/>
              <a:sym typeface="Calibri"/>
            </a:endParaRPr>
          </a:p>
        </p:txBody>
      </p:sp>
      <p:pic>
        <p:nvPicPr>
          <p:cNvPr id="782" name="Google Shape;782;p17"/>
          <p:cNvPicPr preferRelativeResize="0">
            <a:picLocks noGrp="1"/>
          </p:cNvPicPr>
          <p:nvPr>
            <p:ph type="body" idx="1"/>
          </p:nvPr>
        </p:nvPicPr>
        <p:blipFill rotWithShape="1">
          <a:blip r:embed="rId3">
            <a:alphaModFix/>
          </a:blip>
          <a:srcRect/>
          <a:stretch/>
        </p:blipFill>
        <p:spPr>
          <a:xfrm>
            <a:off x="445451" y="1253331"/>
            <a:ext cx="5174764" cy="4897374"/>
          </a:xfrm>
          <a:prstGeom prst="rect">
            <a:avLst/>
          </a:prstGeom>
          <a:noFill/>
          <a:ln>
            <a:noFill/>
          </a:ln>
        </p:spPr>
      </p:pic>
      <p:sp>
        <p:nvSpPr>
          <p:cNvPr id="783" name="Google Shape;783;p17"/>
          <p:cNvSpPr/>
          <p:nvPr/>
        </p:nvSpPr>
        <p:spPr>
          <a:xfrm>
            <a:off x="0" y="6484359"/>
            <a:ext cx="36620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https://doi.org/10.1038/nmeth.3869</a:t>
            </a:r>
            <a:endParaRPr sz="1800">
              <a:solidFill>
                <a:schemeClr val="dk1"/>
              </a:solidFill>
              <a:latin typeface="Calibri"/>
              <a:ea typeface="Calibri"/>
              <a:cs typeface="Calibri"/>
              <a:sym typeface="Calibri"/>
            </a:endParaRPr>
          </a:p>
        </p:txBody>
      </p:sp>
      <p:sp>
        <p:nvSpPr>
          <p:cNvPr id="784" name="Google Shape;784;p17"/>
          <p:cNvSpPr txBox="1"/>
          <p:nvPr/>
        </p:nvSpPr>
        <p:spPr>
          <a:xfrm>
            <a:off x="6298381" y="1325563"/>
            <a:ext cx="5441044" cy="210343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Divisive Amplicon Denoising Algorithm</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Model-based approach for correcting amplicon errors, resulting in inference of </a:t>
            </a:r>
            <a:r>
              <a:rPr lang="en-US" sz="2400" b="1" u="sng">
                <a:solidFill>
                  <a:schemeClr val="dk1"/>
                </a:solidFill>
                <a:latin typeface="Calibri"/>
                <a:ea typeface="Calibri"/>
                <a:cs typeface="Calibri"/>
                <a:sym typeface="Calibri"/>
              </a:rPr>
              <a:t>amplicon sequence variants (ASVs)</a:t>
            </a:r>
            <a:endParaRPr/>
          </a:p>
          <a:p>
            <a:pPr marL="228600" marR="0" lvl="0" indent="-76200" algn="l" rtl="0">
              <a:lnSpc>
                <a:spcPct val="90000"/>
              </a:lnSpc>
              <a:spcBef>
                <a:spcPts val="0"/>
              </a:spcBef>
              <a:spcAft>
                <a:spcPts val="0"/>
              </a:spcAft>
              <a:buClr>
                <a:schemeClr val="dk1"/>
              </a:buClr>
              <a:buSzPts val="2400"/>
              <a:buFont typeface="Arial"/>
              <a:buNone/>
            </a:pPr>
            <a:endParaRPr sz="2400" b="1" u="sng">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sz="2400" b="1" u="sng">
              <a:solidFill>
                <a:schemeClr val="dk1"/>
              </a:solidFill>
              <a:latin typeface="Calibri"/>
              <a:ea typeface="Calibri"/>
              <a:cs typeface="Calibri"/>
              <a:sym typeface="Calibri"/>
            </a:endParaRPr>
          </a:p>
        </p:txBody>
      </p:sp>
      <p:grpSp>
        <p:nvGrpSpPr>
          <p:cNvPr id="785" name="Google Shape;785;p17"/>
          <p:cNvGrpSpPr/>
          <p:nvPr/>
        </p:nvGrpSpPr>
        <p:grpSpPr>
          <a:xfrm>
            <a:off x="6398742" y="3895108"/>
            <a:ext cx="2199291" cy="162906"/>
            <a:chOff x="8460827" y="5961996"/>
            <a:chExt cx="3174125" cy="252248"/>
          </a:xfrm>
        </p:grpSpPr>
        <p:sp>
          <p:nvSpPr>
            <p:cNvPr id="786" name="Google Shape;786;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7" name="Google Shape;787;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8" name="Google Shape;788;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89" name="Google Shape;789;p17"/>
          <p:cNvGrpSpPr/>
          <p:nvPr/>
        </p:nvGrpSpPr>
        <p:grpSpPr>
          <a:xfrm>
            <a:off x="6398742" y="4177495"/>
            <a:ext cx="2199291" cy="162906"/>
            <a:chOff x="8460827" y="5961996"/>
            <a:chExt cx="3174125" cy="252248"/>
          </a:xfrm>
        </p:grpSpPr>
        <p:sp>
          <p:nvSpPr>
            <p:cNvPr id="790" name="Google Shape;790;p17"/>
            <p:cNvSpPr/>
            <p:nvPr/>
          </p:nvSpPr>
          <p:spPr>
            <a:xfrm>
              <a:off x="8818179" y="5961996"/>
              <a:ext cx="2459421" cy="252248"/>
            </a:xfrm>
            <a:prstGeom prst="rect">
              <a:avLst/>
            </a:pr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1" name="Google Shape;79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93" name="Google Shape;793;p17"/>
          <p:cNvGrpSpPr/>
          <p:nvPr/>
        </p:nvGrpSpPr>
        <p:grpSpPr>
          <a:xfrm>
            <a:off x="6398742" y="4459882"/>
            <a:ext cx="2199291" cy="162906"/>
            <a:chOff x="8460827" y="5961996"/>
            <a:chExt cx="3174125" cy="252248"/>
          </a:xfrm>
        </p:grpSpPr>
        <p:sp>
          <p:nvSpPr>
            <p:cNvPr id="794" name="Google Shape;794;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5" name="Google Shape;795;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6" name="Google Shape;796;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97" name="Google Shape;797;p17"/>
          <p:cNvSpPr txBox="1"/>
          <p:nvPr/>
        </p:nvSpPr>
        <p:spPr>
          <a:xfrm>
            <a:off x="10118808" y="3791895"/>
            <a:ext cx="1704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1 OTU</a:t>
            </a:r>
            <a:endParaRPr/>
          </a:p>
        </p:txBody>
      </p:sp>
      <p:sp>
        <p:nvSpPr>
          <p:cNvPr id="798" name="Google Shape;798;p17"/>
          <p:cNvSpPr/>
          <p:nvPr/>
        </p:nvSpPr>
        <p:spPr>
          <a:xfrm>
            <a:off x="8686800" y="3702018"/>
            <a:ext cx="501805" cy="1148762"/>
          </a:xfrm>
          <a:prstGeom prst="rightBrace">
            <a:avLst>
              <a:gd name="adj1" fmla="val 8333"/>
              <a:gd name="adj2" fmla="val 50000"/>
            </a:avLst>
          </a:prstGeom>
          <a:no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799" name="Google Shape;799;p17"/>
          <p:cNvGrpSpPr/>
          <p:nvPr/>
        </p:nvGrpSpPr>
        <p:grpSpPr>
          <a:xfrm>
            <a:off x="10214734" y="4184657"/>
            <a:ext cx="1704086" cy="183483"/>
            <a:chOff x="8460827" y="5961996"/>
            <a:chExt cx="3174125" cy="252248"/>
          </a:xfrm>
        </p:grpSpPr>
        <p:sp>
          <p:nvSpPr>
            <p:cNvPr id="800"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1"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03" name="Google Shape;803;p17"/>
          <p:cNvSpPr txBox="1"/>
          <p:nvPr/>
        </p:nvSpPr>
        <p:spPr>
          <a:xfrm>
            <a:off x="9304569" y="4076344"/>
            <a:ext cx="6558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97%</a:t>
            </a:r>
            <a:endParaRPr/>
          </a:p>
        </p:txBody>
      </p:sp>
      <p:sp>
        <p:nvSpPr>
          <p:cNvPr id="804" name="Google Shape;804;p17"/>
          <p:cNvSpPr txBox="1"/>
          <p:nvPr/>
        </p:nvSpPr>
        <p:spPr>
          <a:xfrm>
            <a:off x="6571787" y="3315959"/>
            <a:ext cx="1704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3 reads</a:t>
            </a:r>
            <a:endParaRPr/>
          </a:p>
        </p:txBody>
      </p:sp>
      <p:grpSp>
        <p:nvGrpSpPr>
          <p:cNvPr id="805" name="Google Shape;805;p17"/>
          <p:cNvGrpSpPr/>
          <p:nvPr/>
        </p:nvGrpSpPr>
        <p:grpSpPr>
          <a:xfrm>
            <a:off x="6398742" y="5729374"/>
            <a:ext cx="2199291" cy="162906"/>
            <a:chOff x="8460827" y="5961996"/>
            <a:chExt cx="3174125" cy="252248"/>
          </a:xfrm>
        </p:grpSpPr>
        <p:sp>
          <p:nvSpPr>
            <p:cNvPr id="806" name="Google Shape;806;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7" name="Google Shape;807;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8" name="Google Shape;808;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09" name="Google Shape;809;p17"/>
          <p:cNvGrpSpPr/>
          <p:nvPr/>
        </p:nvGrpSpPr>
        <p:grpSpPr>
          <a:xfrm>
            <a:off x="6398742" y="6011761"/>
            <a:ext cx="2199291" cy="162906"/>
            <a:chOff x="8460827" y="5961996"/>
            <a:chExt cx="3174125" cy="252248"/>
          </a:xfrm>
        </p:grpSpPr>
        <p:sp>
          <p:nvSpPr>
            <p:cNvPr id="810" name="Google Shape;810;p17"/>
            <p:cNvSpPr/>
            <p:nvPr/>
          </p:nvSpPr>
          <p:spPr>
            <a:xfrm>
              <a:off x="8818179" y="5961996"/>
              <a:ext cx="2459421" cy="252248"/>
            </a:xfrm>
            <a:prstGeom prst="rect">
              <a:avLst/>
            </a:pr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1" name="Google Shape;81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2" name="Google Shape;812;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13" name="Google Shape;813;p17"/>
          <p:cNvGrpSpPr/>
          <p:nvPr/>
        </p:nvGrpSpPr>
        <p:grpSpPr>
          <a:xfrm>
            <a:off x="6398742" y="6294148"/>
            <a:ext cx="2199291" cy="162906"/>
            <a:chOff x="8460827" y="5961996"/>
            <a:chExt cx="3174125" cy="252248"/>
          </a:xfrm>
        </p:grpSpPr>
        <p:sp>
          <p:nvSpPr>
            <p:cNvPr id="814" name="Google Shape;814;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17" name="Google Shape;817;p17"/>
          <p:cNvSpPr txBox="1"/>
          <p:nvPr/>
        </p:nvSpPr>
        <p:spPr>
          <a:xfrm>
            <a:off x="6571787" y="5150225"/>
            <a:ext cx="1704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3 reads</a:t>
            </a:r>
            <a:endParaRPr/>
          </a:p>
        </p:txBody>
      </p:sp>
      <p:sp>
        <p:nvSpPr>
          <p:cNvPr id="818" name="Google Shape;818;p17"/>
          <p:cNvSpPr txBox="1"/>
          <p:nvPr/>
        </p:nvSpPr>
        <p:spPr>
          <a:xfrm>
            <a:off x="9304569" y="5473011"/>
            <a:ext cx="65585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00B050"/>
                </a:solidFill>
                <a:latin typeface="Calibri"/>
                <a:ea typeface="Calibri"/>
                <a:cs typeface="Calibri"/>
                <a:sym typeface="Calibri"/>
              </a:rPr>
              <a:t>✔</a:t>
            </a:r>
            <a:endParaRPr sz="3600">
              <a:solidFill>
                <a:srgbClr val="00B050"/>
              </a:solidFill>
              <a:latin typeface="Calibri"/>
              <a:ea typeface="Calibri"/>
              <a:cs typeface="Calibri"/>
              <a:sym typeface="Calibri"/>
            </a:endParaRPr>
          </a:p>
        </p:txBody>
      </p:sp>
      <p:sp>
        <p:nvSpPr>
          <p:cNvPr id="819" name="Google Shape;819;p17"/>
          <p:cNvSpPr txBox="1"/>
          <p:nvPr/>
        </p:nvSpPr>
        <p:spPr>
          <a:xfrm>
            <a:off x="9298799" y="5777270"/>
            <a:ext cx="65585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00B050"/>
                </a:solidFill>
                <a:latin typeface="Calibri"/>
                <a:ea typeface="Calibri"/>
                <a:cs typeface="Calibri"/>
                <a:sym typeface="Calibri"/>
              </a:rPr>
              <a:t>✔</a:t>
            </a:r>
            <a:endParaRPr sz="3600">
              <a:solidFill>
                <a:srgbClr val="00B050"/>
              </a:solidFill>
              <a:latin typeface="Calibri"/>
              <a:ea typeface="Calibri"/>
              <a:cs typeface="Calibri"/>
              <a:sym typeface="Calibri"/>
            </a:endParaRPr>
          </a:p>
        </p:txBody>
      </p:sp>
      <p:sp>
        <p:nvSpPr>
          <p:cNvPr id="820" name="Google Shape;820;p17"/>
          <p:cNvSpPr txBox="1"/>
          <p:nvPr/>
        </p:nvSpPr>
        <p:spPr>
          <a:xfrm>
            <a:off x="8996754" y="5132112"/>
            <a:ext cx="121798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Quality</a:t>
            </a:r>
            <a:endParaRPr/>
          </a:p>
        </p:txBody>
      </p:sp>
      <p:sp>
        <p:nvSpPr>
          <p:cNvPr id="821" name="Google Shape;821;p17"/>
          <p:cNvSpPr txBox="1"/>
          <p:nvPr/>
        </p:nvSpPr>
        <p:spPr>
          <a:xfrm>
            <a:off x="8996754" y="3320888"/>
            <a:ext cx="121798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Similarity</a:t>
            </a:r>
            <a:endParaRPr/>
          </a:p>
        </p:txBody>
      </p:sp>
      <p:grpSp>
        <p:nvGrpSpPr>
          <p:cNvPr id="822" name="Google Shape;822;p17"/>
          <p:cNvGrpSpPr/>
          <p:nvPr/>
        </p:nvGrpSpPr>
        <p:grpSpPr>
          <a:xfrm>
            <a:off x="10270486" y="5761684"/>
            <a:ext cx="1704086" cy="185590"/>
            <a:chOff x="8460827" y="5961996"/>
            <a:chExt cx="3174125" cy="252248"/>
          </a:xfrm>
        </p:grpSpPr>
        <p:sp>
          <p:nvSpPr>
            <p:cNvPr id="823" name="Google Shape;823;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4" name="Google Shape;824;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5" name="Google Shape;825;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26" name="Google Shape;826;p17"/>
          <p:cNvGrpSpPr/>
          <p:nvPr/>
        </p:nvGrpSpPr>
        <p:grpSpPr>
          <a:xfrm>
            <a:off x="10270486" y="6153898"/>
            <a:ext cx="1704086" cy="221983"/>
            <a:chOff x="8460827" y="5961996"/>
            <a:chExt cx="3174125" cy="252248"/>
          </a:xfrm>
        </p:grpSpPr>
        <p:sp>
          <p:nvSpPr>
            <p:cNvPr id="827" name="Google Shape;827;p17"/>
            <p:cNvSpPr/>
            <p:nvPr/>
          </p:nvSpPr>
          <p:spPr>
            <a:xfrm>
              <a:off x="8818179" y="5961996"/>
              <a:ext cx="2459421" cy="252248"/>
            </a:xfrm>
            <a:prstGeom prst="rect">
              <a:avLst/>
            </a:pr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30" name="Google Shape;830;p17"/>
          <p:cNvSpPr txBox="1"/>
          <p:nvPr/>
        </p:nvSpPr>
        <p:spPr>
          <a:xfrm>
            <a:off x="10270486" y="5334891"/>
            <a:ext cx="1704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2 ASVs</a:t>
            </a:r>
            <a:endParaRPr/>
          </a:p>
        </p:txBody>
      </p:sp>
      <p:sp>
        <p:nvSpPr>
          <p:cNvPr id="831" name="Google Shape;831;p17"/>
          <p:cNvSpPr txBox="1"/>
          <p:nvPr/>
        </p:nvSpPr>
        <p:spPr>
          <a:xfrm>
            <a:off x="9195447" y="6072165"/>
            <a:ext cx="65585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FF0000"/>
                </a:solidFill>
                <a:latin typeface="Calibri"/>
                <a:ea typeface="Calibri"/>
                <a:cs typeface="Calibri"/>
                <a:sym typeface="Calibri"/>
              </a:rPr>
              <a:t>X</a:t>
            </a:r>
            <a:endParaRPr sz="28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5"/>
        <p:cNvGrpSpPr/>
        <p:nvPr/>
      </p:nvGrpSpPr>
      <p:grpSpPr>
        <a:xfrm>
          <a:off x="0" y="0"/>
          <a:ext cx="0" cy="0"/>
          <a:chOff x="0" y="0"/>
          <a:chExt cx="0" cy="0"/>
        </a:xfrm>
      </p:grpSpPr>
      <p:sp>
        <p:nvSpPr>
          <p:cNvPr id="836" name="Google Shape;836;p18"/>
          <p:cNvSpPr txBox="1">
            <a:spLocks noGrp="1"/>
          </p:cNvSpPr>
          <p:nvPr>
            <p:ph type="body" idx="1"/>
          </p:nvPr>
        </p:nvSpPr>
        <p:spPr>
          <a:xfrm>
            <a:off x="746902" y="2133021"/>
            <a:ext cx="10134599"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400"/>
              <a:buChar char="•"/>
            </a:pPr>
            <a:r>
              <a:rPr lang="en-US" sz="2400" b="1" u="sng"/>
              <a:t>Resolution: </a:t>
            </a:r>
            <a:r>
              <a:rPr lang="en-US" sz="2400"/>
              <a:t>DADA2 infers ASVs from amplicon data, resolving biological differences of even 1 or 2 nucleotides.</a:t>
            </a:r>
            <a:endParaRPr/>
          </a:p>
          <a:p>
            <a:pPr marL="228600" lvl="0" indent="-76200" algn="l" rtl="0">
              <a:lnSpc>
                <a:spcPct val="90000"/>
              </a:lnSpc>
              <a:spcBef>
                <a:spcPts val="0"/>
              </a:spcBef>
              <a:spcAft>
                <a:spcPts val="0"/>
              </a:spcAft>
              <a:buClr>
                <a:schemeClr val="dk1"/>
              </a:buClr>
              <a:buSzPts val="2400"/>
              <a:buNone/>
            </a:pPr>
            <a:endParaRPr sz="2400" u="sng"/>
          </a:p>
          <a:p>
            <a:pPr marL="228600" lvl="0" indent="-228600" algn="l" rtl="0">
              <a:lnSpc>
                <a:spcPct val="90000"/>
              </a:lnSpc>
              <a:spcBef>
                <a:spcPts val="0"/>
              </a:spcBef>
              <a:spcAft>
                <a:spcPts val="0"/>
              </a:spcAft>
              <a:buClr>
                <a:schemeClr val="dk1"/>
              </a:buClr>
              <a:buSzPts val="2400"/>
              <a:buChar char="•"/>
            </a:pPr>
            <a:r>
              <a:rPr lang="en-US" sz="2400" b="1" u="sng"/>
              <a:t>Accuracy: </a:t>
            </a:r>
            <a:r>
              <a:rPr lang="en-US" sz="2400"/>
              <a:t>DADA2 reports fewer false positive sequence variants than other methods report false OTUs.</a:t>
            </a:r>
            <a:endParaRPr/>
          </a:p>
          <a:p>
            <a:pPr marL="228600" lvl="0" indent="-76200" algn="l" rtl="0">
              <a:lnSpc>
                <a:spcPct val="90000"/>
              </a:lnSpc>
              <a:spcBef>
                <a:spcPts val="0"/>
              </a:spcBef>
              <a:spcAft>
                <a:spcPts val="0"/>
              </a:spcAft>
              <a:buClr>
                <a:schemeClr val="dk1"/>
              </a:buClr>
              <a:buSzPts val="2400"/>
              <a:buNone/>
            </a:pPr>
            <a:endParaRPr sz="2400"/>
          </a:p>
          <a:p>
            <a:pPr marL="228600" lvl="0" indent="-228600" algn="l" rtl="0">
              <a:lnSpc>
                <a:spcPct val="90000"/>
              </a:lnSpc>
              <a:spcBef>
                <a:spcPts val="0"/>
              </a:spcBef>
              <a:spcAft>
                <a:spcPts val="0"/>
              </a:spcAft>
              <a:buClr>
                <a:schemeClr val="dk1"/>
              </a:buClr>
              <a:buSzPts val="2400"/>
              <a:buChar char="•"/>
            </a:pPr>
            <a:r>
              <a:rPr lang="en-US" sz="2400" b="1" u="sng"/>
              <a:t>Comparability: </a:t>
            </a:r>
            <a:r>
              <a:rPr lang="en-US" sz="2400"/>
              <a:t>The ASVs output by DADA2 can be directly compared between studies, without the need to reprocess the pooled data.</a:t>
            </a:r>
            <a:endParaRPr/>
          </a:p>
          <a:p>
            <a:pPr marL="228600" lvl="0" indent="-76200" algn="l" rtl="0">
              <a:lnSpc>
                <a:spcPct val="90000"/>
              </a:lnSpc>
              <a:spcBef>
                <a:spcPts val="0"/>
              </a:spcBef>
              <a:spcAft>
                <a:spcPts val="0"/>
              </a:spcAft>
              <a:buClr>
                <a:schemeClr val="dk1"/>
              </a:buClr>
              <a:buSzPts val="2400"/>
              <a:buNone/>
            </a:pPr>
            <a:endParaRPr sz="2400" b="1" u="sng"/>
          </a:p>
          <a:p>
            <a:pPr marL="228600" lvl="0" indent="-228600" algn="l" rtl="0">
              <a:lnSpc>
                <a:spcPct val="90000"/>
              </a:lnSpc>
              <a:spcBef>
                <a:spcPts val="0"/>
              </a:spcBef>
              <a:spcAft>
                <a:spcPts val="0"/>
              </a:spcAft>
              <a:buClr>
                <a:schemeClr val="dk1"/>
              </a:buClr>
              <a:buSzPts val="2400"/>
              <a:buChar char="•"/>
            </a:pPr>
            <a:r>
              <a:rPr lang="en-US" sz="2400" b="1" u="sng"/>
              <a:t>Computational Scaling: </a:t>
            </a:r>
            <a:r>
              <a:rPr lang="en-US" sz="2400"/>
              <a:t>The compute time of DADA2 scales linearly sample number, and memory requirements are essentially flat.</a:t>
            </a:r>
            <a:endParaRPr/>
          </a:p>
          <a:p>
            <a:pPr marL="228600" lvl="0" indent="-76200" algn="l" rtl="0">
              <a:lnSpc>
                <a:spcPct val="90000"/>
              </a:lnSpc>
              <a:spcBef>
                <a:spcPts val="0"/>
              </a:spcBef>
              <a:spcAft>
                <a:spcPts val="0"/>
              </a:spcAft>
              <a:buClr>
                <a:schemeClr val="dk1"/>
              </a:buClr>
              <a:buSzPts val="2400"/>
              <a:buNone/>
            </a:pPr>
            <a:endParaRPr sz="2400"/>
          </a:p>
          <a:p>
            <a:pPr marL="228600" lvl="0" indent="-228600" algn="l" rtl="0">
              <a:lnSpc>
                <a:spcPct val="90000"/>
              </a:lnSpc>
              <a:spcBef>
                <a:spcPts val="0"/>
              </a:spcBef>
              <a:spcAft>
                <a:spcPts val="0"/>
              </a:spcAft>
              <a:buClr>
                <a:schemeClr val="dk1"/>
              </a:buClr>
              <a:buSzPts val="2800"/>
              <a:buChar char="•"/>
            </a:pPr>
            <a:r>
              <a:rPr lang="en-US" b="1" u="sng"/>
              <a:t>Open Source</a:t>
            </a:r>
            <a:endParaRPr/>
          </a:p>
          <a:p>
            <a:pPr marL="228600" lvl="0" indent="-76200" algn="l" rtl="0">
              <a:lnSpc>
                <a:spcPct val="90000"/>
              </a:lnSpc>
              <a:spcBef>
                <a:spcPts val="0"/>
              </a:spcBef>
              <a:spcAft>
                <a:spcPts val="0"/>
              </a:spcAft>
              <a:buClr>
                <a:schemeClr val="dk1"/>
              </a:buClr>
              <a:buSzPts val="2400"/>
              <a:buNone/>
            </a:pPr>
            <a:endParaRPr sz="2400"/>
          </a:p>
          <a:p>
            <a:pPr marL="228600" lvl="0" indent="-76200" algn="l" rtl="0">
              <a:lnSpc>
                <a:spcPct val="90000"/>
              </a:lnSpc>
              <a:spcBef>
                <a:spcPts val="1000"/>
              </a:spcBef>
              <a:spcAft>
                <a:spcPts val="0"/>
              </a:spcAft>
              <a:buClr>
                <a:schemeClr val="dk1"/>
              </a:buClr>
              <a:buSzPts val="2400"/>
              <a:buNone/>
            </a:pPr>
            <a:endParaRPr sz="2400"/>
          </a:p>
        </p:txBody>
      </p:sp>
      <p:pic>
        <p:nvPicPr>
          <p:cNvPr id="837" name="Google Shape;837;p18"/>
          <p:cNvPicPr preferRelativeResize="0"/>
          <p:nvPr/>
        </p:nvPicPr>
        <p:blipFill rotWithShape="1">
          <a:blip r:embed="rId3">
            <a:alphaModFix/>
          </a:blip>
          <a:srcRect/>
          <a:stretch/>
        </p:blipFill>
        <p:spPr>
          <a:xfrm>
            <a:off x="390957" y="149732"/>
            <a:ext cx="4346143" cy="1602264"/>
          </a:xfrm>
          <a:prstGeom prst="rect">
            <a:avLst/>
          </a:prstGeom>
          <a:noFill/>
          <a:ln>
            <a:noFill/>
          </a:ln>
        </p:spPr>
      </p:pic>
      <p:sp>
        <p:nvSpPr>
          <p:cNvPr id="838" name="Google Shape;838;p18"/>
          <p:cNvSpPr/>
          <p:nvPr/>
        </p:nvSpPr>
        <p:spPr>
          <a:xfrm>
            <a:off x="0" y="6484359"/>
            <a:ext cx="36620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https://doi.org/10.1038/nmeth.3869</a:t>
            </a:r>
            <a:endParaRPr sz="1800">
              <a:solidFill>
                <a:schemeClr val="dk1"/>
              </a:solidFill>
              <a:latin typeface="Calibri"/>
              <a:ea typeface="Calibri"/>
              <a:cs typeface="Calibri"/>
              <a:sym typeface="Calibri"/>
            </a:endParaRPr>
          </a:p>
        </p:txBody>
      </p:sp>
      <p:sp>
        <p:nvSpPr>
          <p:cNvPr id="839" name="Google Shape;839;p18"/>
          <p:cNvSpPr/>
          <p:nvPr/>
        </p:nvSpPr>
        <p:spPr>
          <a:xfrm>
            <a:off x="8717423" y="6484359"/>
            <a:ext cx="34277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Callahan et al., Nat Methods, 2016</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38"/>
        <p:cNvGrpSpPr/>
        <p:nvPr/>
      </p:nvGrpSpPr>
      <p:grpSpPr>
        <a:xfrm>
          <a:off x="0" y="0"/>
          <a:ext cx="0" cy="0"/>
          <a:chOff x="0" y="0"/>
          <a:chExt cx="0" cy="0"/>
        </a:xfrm>
      </p:grpSpPr>
      <p:sp>
        <p:nvSpPr>
          <p:cNvPr id="339" name="Google Shape;339;p2"/>
          <p:cNvSpPr txBox="1">
            <a:spLocks noGrp="1"/>
          </p:cNvSpPr>
          <p:nvPr>
            <p:ph type="title"/>
          </p:nvPr>
        </p:nvSpPr>
        <p:spPr>
          <a:xfrm>
            <a:off x="546100" y="2254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smtClean="0">
                <a:sym typeface="Calibri"/>
              </a:rPr>
              <a:t>Aim </a:t>
            </a:r>
            <a:r>
              <a:rPr lang="en-US" b="1" dirty="0">
                <a:sym typeface="Calibri"/>
              </a:rPr>
              <a:t>of the Workshop</a:t>
            </a:r>
            <a:endParaRPr b="1" dirty="0"/>
          </a:p>
        </p:txBody>
      </p:sp>
      <p:sp>
        <p:nvSpPr>
          <p:cNvPr id="2" name="Rectangle 1"/>
          <p:cNvSpPr/>
          <p:nvPr/>
        </p:nvSpPr>
        <p:spPr>
          <a:xfrm>
            <a:off x="546100" y="2364119"/>
            <a:ext cx="11025414" cy="1815882"/>
          </a:xfrm>
          <a:prstGeom prst="rect">
            <a:avLst/>
          </a:prstGeom>
        </p:spPr>
        <p:txBody>
          <a:bodyPr wrap="square">
            <a:spAutoFit/>
          </a:bodyPr>
          <a:lstStyle/>
          <a:p>
            <a:pPr algn="ctr"/>
            <a:r>
              <a:rPr lang="en-US" sz="2800" i="1" dirty="0">
                <a:solidFill>
                  <a:srgbClr val="C00000"/>
                </a:solidFill>
                <a:latin typeface="Calibri" panose="020F0502020204030204" pitchFamily="34" charset="0"/>
                <a:ea typeface="Calibri" panose="020F0502020204030204" pitchFamily="34" charset="0"/>
                <a:cs typeface="Calibri" panose="020F0502020204030204" pitchFamily="34" charset="0"/>
              </a:rPr>
              <a:t>This workshop aims to empower Namibian researchers with the</a:t>
            </a:r>
          </a:p>
          <a:p>
            <a:pPr algn="ctr"/>
            <a:r>
              <a:rPr lang="en-US" sz="2800" i="1" dirty="0">
                <a:solidFill>
                  <a:srgbClr val="C00000"/>
                </a:solidFill>
                <a:latin typeface="Calibri" panose="020F0502020204030204" pitchFamily="34" charset="0"/>
                <a:ea typeface="Calibri" panose="020F0502020204030204" pitchFamily="34" charset="0"/>
                <a:cs typeface="Calibri" panose="020F0502020204030204" pitchFamily="34" charset="0"/>
              </a:rPr>
              <a:t>knowledge and practical know-how to conduct microbial ecology</a:t>
            </a:r>
          </a:p>
          <a:p>
            <a:pPr algn="ctr"/>
            <a:r>
              <a:rPr lang="en-US" sz="2800" i="1" dirty="0">
                <a:solidFill>
                  <a:srgbClr val="C00000"/>
                </a:solidFill>
                <a:latin typeface="Calibri" panose="020F0502020204030204" pitchFamily="34" charset="0"/>
                <a:ea typeface="Calibri" panose="020F0502020204030204" pitchFamily="34" charset="0"/>
                <a:cs typeface="Calibri" panose="020F0502020204030204" pitchFamily="34" charset="0"/>
              </a:rPr>
              <a:t>research using next-generation-sequencing (NGS) platforms and the</a:t>
            </a:r>
          </a:p>
          <a:p>
            <a:pPr algn="ctr"/>
            <a:r>
              <a:rPr lang="en-US" sz="2800" i="1" dirty="0">
                <a:solidFill>
                  <a:srgbClr val="C00000"/>
                </a:solidFill>
                <a:latin typeface="Calibri" panose="020F0502020204030204" pitchFamily="34" charset="0"/>
                <a:ea typeface="Calibri" panose="020F0502020204030204" pitchFamily="34" charset="0"/>
                <a:cs typeface="Calibri" panose="020F0502020204030204" pitchFamily="34" charset="0"/>
              </a:rPr>
              <a:t>most up-to-date bioinformatics tools available.</a:t>
            </a:r>
            <a:endParaRPr lang="en-ZA" sz="2800" i="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44"/>
        <p:cNvGrpSpPr/>
        <p:nvPr/>
      </p:nvGrpSpPr>
      <p:grpSpPr>
        <a:xfrm>
          <a:off x="0" y="0"/>
          <a:ext cx="0" cy="0"/>
          <a:chOff x="0" y="0"/>
          <a:chExt cx="0" cy="0"/>
        </a:xfrm>
      </p:grpSpPr>
      <p:sp>
        <p:nvSpPr>
          <p:cNvPr id="845" name="Google Shape;845;p19"/>
          <p:cNvSpPr txBox="1">
            <a:spLocks noGrp="1"/>
          </p:cNvSpPr>
          <p:nvPr>
            <p:ph type="title"/>
          </p:nvPr>
        </p:nvSpPr>
        <p:spPr>
          <a:xfrm>
            <a:off x="390978" y="228600"/>
            <a:ext cx="1141004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Rstudio: </a:t>
            </a:r>
            <a:br>
              <a:rPr lang="en-US" b="1">
                <a:latin typeface="Calibri"/>
                <a:ea typeface="Calibri"/>
                <a:cs typeface="Calibri"/>
                <a:sym typeface="Calibri"/>
              </a:rPr>
            </a:br>
            <a:r>
              <a:rPr lang="en-US" b="1">
                <a:latin typeface="Calibri"/>
                <a:ea typeface="Calibri"/>
                <a:cs typeface="Calibri"/>
                <a:sym typeface="Calibri"/>
              </a:rPr>
              <a:t>Bad at first impression, but your best friend</a:t>
            </a:r>
            <a:endParaRPr b="1">
              <a:latin typeface="Calibri"/>
              <a:ea typeface="Calibri"/>
              <a:cs typeface="Calibri"/>
              <a:sym typeface="Calibri"/>
            </a:endParaRPr>
          </a:p>
        </p:txBody>
      </p:sp>
      <p:pic>
        <p:nvPicPr>
          <p:cNvPr id="846" name="Google Shape;846;p19"/>
          <p:cNvPicPr preferRelativeResize="0"/>
          <p:nvPr/>
        </p:nvPicPr>
        <p:blipFill rotWithShape="1">
          <a:blip r:embed="rId3">
            <a:alphaModFix/>
          </a:blip>
          <a:srcRect/>
          <a:stretch/>
        </p:blipFill>
        <p:spPr>
          <a:xfrm>
            <a:off x="1197428" y="1684791"/>
            <a:ext cx="9013371" cy="4837817"/>
          </a:xfrm>
          <a:prstGeom prst="rect">
            <a:avLst/>
          </a:prstGeom>
          <a:noFill/>
          <a:ln>
            <a:noFill/>
          </a:ln>
        </p:spPr>
      </p:pic>
      <p:sp>
        <p:nvSpPr>
          <p:cNvPr id="847" name="Google Shape;847;p19"/>
          <p:cNvSpPr/>
          <p:nvPr/>
        </p:nvSpPr>
        <p:spPr>
          <a:xfrm>
            <a:off x="1055914" y="2068286"/>
            <a:ext cx="5693230" cy="456111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8" name="Google Shape;848;p19"/>
          <p:cNvSpPr txBox="1"/>
          <p:nvPr/>
        </p:nvSpPr>
        <p:spPr>
          <a:xfrm>
            <a:off x="1197428" y="4512912"/>
            <a:ext cx="2351314"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Console</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Where your commands will run </a:t>
            </a:r>
            <a:endParaRPr/>
          </a:p>
        </p:txBody>
      </p:sp>
      <p:sp>
        <p:nvSpPr>
          <p:cNvPr id="849" name="Google Shape;849;p19"/>
          <p:cNvSpPr/>
          <p:nvPr/>
        </p:nvSpPr>
        <p:spPr>
          <a:xfrm>
            <a:off x="6640285" y="1967970"/>
            <a:ext cx="3810001" cy="227745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p19"/>
          <p:cNvSpPr txBox="1"/>
          <p:nvPr/>
        </p:nvSpPr>
        <p:spPr>
          <a:xfrm>
            <a:off x="7282544" y="2816503"/>
            <a:ext cx="2351314"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Environment</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Where your loaded files and the ones you create will appear</a:t>
            </a:r>
            <a:endParaRPr/>
          </a:p>
        </p:txBody>
      </p:sp>
      <p:sp>
        <p:nvSpPr>
          <p:cNvPr id="851" name="Google Shape;851;p19"/>
          <p:cNvSpPr/>
          <p:nvPr/>
        </p:nvSpPr>
        <p:spPr>
          <a:xfrm>
            <a:off x="6585858" y="4297513"/>
            <a:ext cx="3810001" cy="227745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p19"/>
          <p:cNvSpPr txBox="1"/>
          <p:nvPr/>
        </p:nvSpPr>
        <p:spPr>
          <a:xfrm>
            <a:off x="9378043" y="4588366"/>
            <a:ext cx="2351314" cy="147732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Very important</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Where you can see your working directory, your plots, the installed packages, etc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57"/>
        <p:cNvGrpSpPr/>
        <p:nvPr/>
      </p:nvGrpSpPr>
      <p:grpSpPr>
        <a:xfrm>
          <a:off x="0" y="0"/>
          <a:ext cx="0" cy="0"/>
          <a:chOff x="0" y="0"/>
          <a:chExt cx="0" cy="0"/>
        </a:xfrm>
      </p:grpSpPr>
      <p:sp>
        <p:nvSpPr>
          <p:cNvPr id="858" name="Google Shape;858;p20"/>
          <p:cNvSpPr txBox="1">
            <a:spLocks noGrp="1"/>
          </p:cNvSpPr>
          <p:nvPr>
            <p:ph type="title"/>
          </p:nvPr>
        </p:nvSpPr>
        <p:spPr>
          <a:xfrm>
            <a:off x="390978" y="228600"/>
            <a:ext cx="1141004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Rstudio: Don’t forget to start a new script</a:t>
            </a:r>
            <a:endParaRPr b="1">
              <a:latin typeface="Calibri"/>
              <a:ea typeface="Calibri"/>
              <a:cs typeface="Calibri"/>
              <a:sym typeface="Calibri"/>
            </a:endParaRPr>
          </a:p>
        </p:txBody>
      </p:sp>
      <p:pic>
        <p:nvPicPr>
          <p:cNvPr id="859" name="Google Shape;859;p20"/>
          <p:cNvPicPr preferRelativeResize="0"/>
          <p:nvPr/>
        </p:nvPicPr>
        <p:blipFill rotWithShape="1">
          <a:blip r:embed="rId3">
            <a:alphaModFix/>
          </a:blip>
          <a:srcRect/>
          <a:stretch/>
        </p:blipFill>
        <p:spPr>
          <a:xfrm>
            <a:off x="838200" y="1360227"/>
            <a:ext cx="9568543" cy="5100566"/>
          </a:xfrm>
          <a:prstGeom prst="rect">
            <a:avLst/>
          </a:prstGeom>
          <a:noFill/>
          <a:ln>
            <a:noFill/>
          </a:ln>
        </p:spPr>
      </p:pic>
      <p:sp>
        <p:nvSpPr>
          <p:cNvPr id="860" name="Google Shape;860;p20"/>
          <p:cNvSpPr/>
          <p:nvPr/>
        </p:nvSpPr>
        <p:spPr>
          <a:xfrm>
            <a:off x="685344" y="1527612"/>
            <a:ext cx="468087" cy="392373"/>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861" name="Google Shape;861;p20"/>
          <p:cNvSpPr txBox="1"/>
          <p:nvPr/>
        </p:nvSpPr>
        <p:spPr>
          <a:xfrm>
            <a:off x="1611085" y="1190591"/>
            <a:ext cx="2351314"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Click on the option to Create a new R script</a:t>
            </a:r>
            <a:endParaRPr/>
          </a:p>
        </p:txBody>
      </p:sp>
      <p:sp>
        <p:nvSpPr>
          <p:cNvPr id="862" name="Google Shape;862;p20"/>
          <p:cNvSpPr/>
          <p:nvPr/>
        </p:nvSpPr>
        <p:spPr>
          <a:xfrm>
            <a:off x="685344" y="2068286"/>
            <a:ext cx="6063800" cy="295279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p20"/>
          <p:cNvSpPr txBox="1"/>
          <p:nvPr/>
        </p:nvSpPr>
        <p:spPr>
          <a:xfrm>
            <a:off x="1447573" y="2792076"/>
            <a:ext cx="4539341"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A fourth Script window will appear. This is where you should write your commands. You can save them and load them back up next time you want to run the same analysis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68"/>
        <p:cNvGrpSpPr/>
        <p:nvPr/>
      </p:nvGrpSpPr>
      <p:grpSpPr>
        <a:xfrm>
          <a:off x="0" y="0"/>
          <a:ext cx="0" cy="0"/>
          <a:chOff x="0" y="0"/>
          <a:chExt cx="0" cy="0"/>
        </a:xfrm>
      </p:grpSpPr>
      <p:sp>
        <p:nvSpPr>
          <p:cNvPr id="869" name="Google Shape;869;p21"/>
          <p:cNvSpPr txBox="1">
            <a:spLocks noGrp="1"/>
          </p:cNvSpPr>
          <p:nvPr>
            <p:ph type="title"/>
          </p:nvPr>
        </p:nvSpPr>
        <p:spPr>
          <a:xfrm>
            <a:off x="390978" y="228600"/>
            <a:ext cx="1141004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Rstudio: How it works</a:t>
            </a:r>
            <a:endParaRPr b="1">
              <a:latin typeface="Calibri"/>
              <a:ea typeface="Calibri"/>
              <a:cs typeface="Calibri"/>
              <a:sym typeface="Calibri"/>
            </a:endParaRPr>
          </a:p>
        </p:txBody>
      </p:sp>
      <p:sp>
        <p:nvSpPr>
          <p:cNvPr id="870" name="Google Shape;870;p21"/>
          <p:cNvSpPr txBox="1"/>
          <p:nvPr/>
        </p:nvSpPr>
        <p:spPr>
          <a:xfrm>
            <a:off x="833752" y="1412649"/>
            <a:ext cx="10106390" cy="5216751"/>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Rstudio allows the user to run “programs” (called packages) in order to perform a variety of tasks, including sequence data processing, statistics, plotting graphs, etc…. </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Its open source and very well supported: lots of packages and tutorials on how to use these pakages. </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Packages </a:t>
            </a:r>
            <a:r>
              <a:rPr lang="en-US" sz="2400" b="1" u="sng">
                <a:solidFill>
                  <a:schemeClr val="dk1"/>
                </a:solidFill>
                <a:latin typeface="Calibri"/>
                <a:ea typeface="Calibri"/>
                <a:cs typeface="Calibri"/>
                <a:sym typeface="Calibri"/>
              </a:rPr>
              <a:t>need to be loaded before running your commands every time </a:t>
            </a:r>
            <a:r>
              <a:rPr lang="en-US" sz="2400">
                <a:solidFill>
                  <a:schemeClr val="dk1"/>
                </a:solidFill>
                <a:latin typeface="Calibri"/>
                <a:ea typeface="Calibri"/>
                <a:cs typeface="Calibri"/>
                <a:sym typeface="Calibri"/>
              </a:rPr>
              <a:t>you open Rstudio – this tells Rstudio what packages are you using. </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Packages need to be installed before they can be loaded – </a:t>
            </a:r>
            <a:r>
              <a:rPr lang="en-US" sz="2400" b="1" u="sng">
                <a:solidFill>
                  <a:schemeClr val="dk1"/>
                </a:solidFill>
                <a:latin typeface="Calibri"/>
                <a:ea typeface="Calibri"/>
                <a:cs typeface="Calibri"/>
                <a:sym typeface="Calibri"/>
              </a:rPr>
              <a:t>installation only needs to happen once</a:t>
            </a:r>
            <a:r>
              <a:rPr lang="en-US" sz="2400">
                <a:solidFill>
                  <a:schemeClr val="dk1"/>
                </a:solidFill>
                <a:latin typeface="Calibri"/>
                <a:ea typeface="Calibri"/>
                <a:cs typeface="Calibri"/>
                <a:sym typeface="Calibri"/>
              </a:rPr>
              <a:t>. </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Scripts can be saved so that you preserve the analysis if you want to run it again</a:t>
            </a:r>
            <a:endParaRPr/>
          </a:p>
          <a:p>
            <a:pPr marL="0" marR="0" lvl="0" indent="0" algn="l" rtl="0">
              <a:lnSpc>
                <a:spcPct val="90000"/>
              </a:lnSpc>
              <a:spcBef>
                <a:spcPts val="0"/>
              </a:spcBef>
              <a:spcAft>
                <a:spcPts val="0"/>
              </a:spcAft>
              <a:buClr>
                <a:schemeClr val="dk1"/>
              </a:buClr>
              <a:buSzPts val="2400"/>
              <a:buFont typeface="Arial"/>
              <a:buNone/>
            </a:pPr>
            <a:endParaRPr sz="2400" b="1" u="sng">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75"/>
        <p:cNvGrpSpPr/>
        <p:nvPr/>
      </p:nvGrpSpPr>
      <p:grpSpPr>
        <a:xfrm>
          <a:off x="0" y="0"/>
          <a:ext cx="0" cy="0"/>
          <a:chOff x="0" y="0"/>
          <a:chExt cx="0" cy="0"/>
        </a:xfrm>
      </p:grpSpPr>
      <p:sp>
        <p:nvSpPr>
          <p:cNvPr id="876" name="Google Shape;876;p22"/>
          <p:cNvSpPr txBox="1">
            <a:spLocks noGrp="1"/>
          </p:cNvSpPr>
          <p:nvPr>
            <p:ph type="title"/>
          </p:nvPr>
        </p:nvSpPr>
        <p:spPr>
          <a:xfrm>
            <a:off x="390978" y="104055"/>
            <a:ext cx="11410043" cy="8565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err="1">
                <a:latin typeface="Calibri"/>
                <a:ea typeface="Calibri"/>
                <a:cs typeface="Calibri"/>
                <a:sym typeface="Calibri"/>
              </a:rPr>
              <a:t>Rstudio</a:t>
            </a:r>
            <a:r>
              <a:rPr lang="en-US" b="1" dirty="0">
                <a:latin typeface="Calibri"/>
                <a:ea typeface="Calibri"/>
                <a:cs typeface="Calibri"/>
                <a:sym typeface="Calibri"/>
              </a:rPr>
              <a:t>: Installing </a:t>
            </a:r>
            <a:r>
              <a:rPr lang="en-US" b="1" dirty="0" smtClean="0">
                <a:latin typeface="Calibri"/>
                <a:ea typeface="Calibri"/>
                <a:cs typeface="Calibri"/>
                <a:sym typeface="Calibri"/>
              </a:rPr>
              <a:t>packages using CRAN</a:t>
            </a:r>
            <a:endParaRPr b="1" dirty="0">
              <a:latin typeface="Calibri"/>
              <a:ea typeface="Calibri"/>
              <a:cs typeface="Calibri"/>
              <a:sym typeface="Calibri"/>
            </a:endParaRPr>
          </a:p>
        </p:txBody>
      </p:sp>
      <p:sp>
        <p:nvSpPr>
          <p:cNvPr id="877" name="Google Shape;877;p22"/>
          <p:cNvSpPr txBox="1"/>
          <p:nvPr/>
        </p:nvSpPr>
        <p:spPr>
          <a:xfrm>
            <a:off x="474105" y="1375704"/>
            <a:ext cx="6435265" cy="497891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smtClean="0">
                <a:solidFill>
                  <a:schemeClr val="dk1"/>
                </a:solidFill>
                <a:latin typeface="Calibri"/>
                <a:ea typeface="Calibri"/>
                <a:cs typeface="Calibri"/>
                <a:sym typeface="Calibri"/>
              </a:rPr>
              <a:t>Packages can be installed through two sources:</a:t>
            </a:r>
          </a:p>
          <a:p>
            <a:pPr marL="342900" lvl="2" indent="-342900">
              <a:lnSpc>
                <a:spcPct val="90000"/>
              </a:lnSpc>
              <a:buClr>
                <a:schemeClr val="dk1"/>
              </a:buClr>
              <a:buSzPts val="2400"/>
              <a:buFont typeface="Arial" panose="020B0604020202020204" pitchFamily="34" charset="0"/>
              <a:buChar char="•"/>
            </a:pPr>
            <a:r>
              <a:rPr lang="en-US" sz="2400" dirty="0" smtClean="0">
                <a:solidFill>
                  <a:schemeClr val="dk1"/>
                </a:solidFill>
                <a:latin typeface="Calibri"/>
                <a:ea typeface="Calibri"/>
                <a:cs typeface="Calibri"/>
                <a:sym typeface="Calibri"/>
              </a:rPr>
              <a:t>CRAN repository </a:t>
            </a:r>
          </a:p>
          <a:p>
            <a:pPr marL="342900" lvl="2" indent="-342900">
              <a:lnSpc>
                <a:spcPct val="90000"/>
              </a:lnSpc>
              <a:buClr>
                <a:schemeClr val="dk1"/>
              </a:buClr>
              <a:buSzPts val="2400"/>
              <a:buFont typeface="Arial" panose="020B0604020202020204" pitchFamily="34" charset="0"/>
              <a:buChar char="•"/>
            </a:pPr>
            <a:r>
              <a:rPr lang="en-US" sz="2400" dirty="0" smtClean="0">
                <a:solidFill>
                  <a:schemeClr val="dk1"/>
                </a:solidFill>
                <a:latin typeface="Calibri"/>
                <a:ea typeface="Calibri"/>
                <a:cs typeface="Calibri"/>
                <a:sym typeface="Calibri"/>
              </a:rPr>
              <a:t>Bioconductor repository </a:t>
            </a:r>
          </a:p>
          <a:p>
            <a:pPr marL="228600" lvl="1" indent="-228600">
              <a:lnSpc>
                <a:spcPct val="90000"/>
              </a:lnSpc>
              <a:buClr>
                <a:schemeClr val="dk1"/>
              </a:buClr>
              <a:buSzPts val="2400"/>
              <a:buFont typeface="Arial"/>
              <a:buChar char="•"/>
            </a:pPr>
            <a:endParaRPr lang="en-US" sz="2400" dirty="0" smtClean="0">
              <a:solidFill>
                <a:schemeClr val="dk1"/>
              </a:solidFill>
              <a:latin typeface="Calibri"/>
              <a:ea typeface="Calibri"/>
              <a:cs typeface="Calibri"/>
              <a:sym typeface="Calibri"/>
            </a:endParaRPr>
          </a:p>
          <a:p>
            <a:pPr marL="228600" lvl="1" indent="-228600">
              <a:lnSpc>
                <a:spcPct val="90000"/>
              </a:lnSpc>
              <a:buClr>
                <a:schemeClr val="dk1"/>
              </a:buClr>
              <a:buSzPts val="2400"/>
              <a:buFont typeface="Arial"/>
              <a:buChar char="•"/>
            </a:pPr>
            <a:endParaRPr lang="en-US" sz="2400" dirty="0">
              <a:solidFill>
                <a:schemeClr val="dk1"/>
              </a:solidFill>
              <a:latin typeface="Calibri"/>
              <a:ea typeface="Calibri"/>
              <a:cs typeface="Calibri"/>
              <a:sym typeface="Calibri"/>
            </a:endParaRPr>
          </a:p>
          <a:p>
            <a:pPr marL="228600" lvl="1" indent="-228600">
              <a:lnSpc>
                <a:spcPct val="90000"/>
              </a:lnSpc>
              <a:buClr>
                <a:schemeClr val="dk1"/>
              </a:buClr>
              <a:buSzPts val="2400"/>
              <a:buFont typeface="Arial"/>
              <a:buChar char="•"/>
            </a:pPr>
            <a:r>
              <a:rPr lang="en-US" sz="2400" dirty="0" smtClean="0">
                <a:solidFill>
                  <a:schemeClr val="dk1"/>
                </a:solidFill>
                <a:latin typeface="Calibri"/>
                <a:ea typeface="Calibri"/>
                <a:cs typeface="Calibri"/>
                <a:sym typeface="Calibri"/>
              </a:rPr>
              <a:t>CRAN depository can </a:t>
            </a:r>
          </a:p>
          <a:p>
            <a:pPr lvl="1">
              <a:lnSpc>
                <a:spcPct val="90000"/>
              </a:lnSpc>
              <a:buClr>
                <a:schemeClr val="dk1"/>
              </a:buClr>
              <a:buSzPts val="2400"/>
            </a:pPr>
            <a:r>
              <a:rPr lang="en-US" sz="2400" dirty="0" smtClean="0">
                <a:solidFill>
                  <a:schemeClr val="dk1"/>
                </a:solidFill>
                <a:latin typeface="Calibri"/>
                <a:ea typeface="Calibri"/>
                <a:cs typeface="Calibri"/>
                <a:sym typeface="Calibri"/>
              </a:rPr>
              <a:t>be accessed in </a:t>
            </a:r>
            <a:r>
              <a:rPr lang="en-US" sz="2400" dirty="0" err="1" smtClean="0">
                <a:solidFill>
                  <a:schemeClr val="dk1"/>
                </a:solidFill>
                <a:latin typeface="Calibri"/>
                <a:ea typeface="Calibri"/>
                <a:cs typeface="Calibri"/>
                <a:sym typeface="Calibri"/>
              </a:rPr>
              <a:t>Rstudio</a:t>
            </a:r>
            <a:r>
              <a:rPr lang="en-US" sz="2400" dirty="0" smtClean="0">
                <a:solidFill>
                  <a:schemeClr val="dk1"/>
                </a:solidFill>
                <a:latin typeface="Calibri"/>
                <a:ea typeface="Calibri"/>
                <a:cs typeface="Calibri"/>
                <a:sym typeface="Calibri"/>
              </a:rPr>
              <a:t> </a:t>
            </a:r>
          </a:p>
          <a:p>
            <a:pPr lvl="1">
              <a:lnSpc>
                <a:spcPct val="90000"/>
              </a:lnSpc>
              <a:buClr>
                <a:schemeClr val="dk1"/>
              </a:buClr>
              <a:buSzPts val="2400"/>
            </a:pPr>
            <a:endParaRPr lang="en-US" sz="2400" dirty="0">
              <a:solidFill>
                <a:schemeClr val="dk1"/>
              </a:solidFill>
              <a:latin typeface="Calibri"/>
              <a:ea typeface="Calibri"/>
              <a:cs typeface="Calibri"/>
              <a:sym typeface="Calibri"/>
            </a:endParaRPr>
          </a:p>
          <a:p>
            <a:pPr lvl="1">
              <a:lnSpc>
                <a:spcPct val="90000"/>
              </a:lnSpc>
              <a:buClr>
                <a:schemeClr val="dk1"/>
              </a:buClr>
              <a:buSzPts val="2400"/>
            </a:pPr>
            <a:endParaRPr lang="en-US" sz="2400" dirty="0" smtClean="0">
              <a:solidFill>
                <a:schemeClr val="dk1"/>
              </a:solidFill>
              <a:latin typeface="Calibri"/>
              <a:ea typeface="Calibri"/>
              <a:cs typeface="Calibri"/>
              <a:sym typeface="Calibri"/>
            </a:endParaRPr>
          </a:p>
          <a:p>
            <a:pPr marL="342900" lvl="1" indent="-342900">
              <a:lnSpc>
                <a:spcPct val="90000"/>
              </a:lnSpc>
              <a:buClr>
                <a:schemeClr val="dk1"/>
              </a:buClr>
              <a:buSzPts val="2400"/>
              <a:buFont typeface="Arial" panose="020B0604020202020204" pitchFamily="34" charset="0"/>
              <a:buChar char="•"/>
            </a:pPr>
            <a:r>
              <a:rPr lang="en-US" sz="2400" dirty="0" smtClean="0">
                <a:solidFill>
                  <a:schemeClr val="dk1"/>
                </a:solidFill>
                <a:latin typeface="Calibri"/>
                <a:ea typeface="Calibri"/>
                <a:cs typeface="Calibri"/>
                <a:sym typeface="Calibri"/>
              </a:rPr>
              <a:t>If a package is not in the </a:t>
            </a:r>
          </a:p>
          <a:p>
            <a:pPr lvl="1">
              <a:lnSpc>
                <a:spcPct val="90000"/>
              </a:lnSpc>
              <a:buClr>
                <a:schemeClr val="dk1"/>
              </a:buClr>
              <a:buSzPts val="2400"/>
            </a:pPr>
            <a:r>
              <a:rPr lang="en-US" sz="2400" dirty="0">
                <a:solidFill>
                  <a:schemeClr val="dk1"/>
                </a:solidFill>
                <a:latin typeface="Calibri"/>
                <a:ea typeface="Calibri"/>
                <a:cs typeface="Calibri"/>
                <a:sym typeface="Calibri"/>
              </a:rPr>
              <a:t>r</a:t>
            </a:r>
            <a:r>
              <a:rPr lang="en-US" sz="2400" dirty="0" smtClean="0">
                <a:solidFill>
                  <a:schemeClr val="dk1"/>
                </a:solidFill>
                <a:latin typeface="Calibri"/>
                <a:ea typeface="Calibri"/>
                <a:cs typeface="Calibri"/>
                <a:sym typeface="Calibri"/>
              </a:rPr>
              <a:t>epository, you need to access</a:t>
            </a:r>
          </a:p>
          <a:p>
            <a:pPr lvl="1">
              <a:lnSpc>
                <a:spcPct val="90000"/>
              </a:lnSpc>
              <a:buClr>
                <a:schemeClr val="dk1"/>
              </a:buClr>
              <a:buSzPts val="2400"/>
            </a:pPr>
            <a:r>
              <a:rPr lang="en-US" sz="2400" dirty="0" smtClean="0">
                <a:solidFill>
                  <a:schemeClr val="dk1"/>
                </a:solidFill>
                <a:latin typeface="Calibri"/>
                <a:ea typeface="Calibri"/>
                <a:cs typeface="Calibri"/>
                <a:sym typeface="Calibri"/>
              </a:rPr>
              <a:t>it via Bioconductor</a:t>
            </a:r>
          </a:p>
          <a:p>
            <a:pPr marL="228600" indent="-228600">
              <a:lnSpc>
                <a:spcPct val="90000"/>
              </a:lnSpc>
              <a:buClr>
                <a:schemeClr val="dk1"/>
              </a:buClr>
              <a:buSzPts val="2400"/>
              <a:buFont typeface="Arial"/>
              <a:buChar char="•"/>
            </a:pPr>
            <a:endParaRPr sz="2000" dirty="0"/>
          </a:p>
          <a:p>
            <a:pPr marL="0" marR="0" lvl="0" indent="0" algn="l" rtl="0">
              <a:lnSpc>
                <a:spcPct val="90000"/>
              </a:lnSpc>
              <a:spcBef>
                <a:spcPts val="0"/>
              </a:spcBef>
              <a:spcAft>
                <a:spcPts val="0"/>
              </a:spcAft>
              <a:buClr>
                <a:schemeClr val="dk1"/>
              </a:buClr>
              <a:buSzPts val="2400"/>
              <a:buFont typeface="Arial"/>
              <a:buNone/>
            </a:pPr>
            <a:endParaRPr sz="2400" b="1" u="sng"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4545434" y="2037186"/>
            <a:ext cx="6778347" cy="4501006"/>
          </a:xfrm>
          <a:prstGeom prst="rect">
            <a:avLst/>
          </a:prstGeom>
        </p:spPr>
      </p:pic>
      <p:sp>
        <p:nvSpPr>
          <p:cNvPr id="6" name="Google Shape;860;p20"/>
          <p:cNvSpPr/>
          <p:nvPr/>
        </p:nvSpPr>
        <p:spPr>
          <a:xfrm>
            <a:off x="4545434" y="2260428"/>
            <a:ext cx="830130" cy="392373"/>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7" name="Google Shape;863;p20"/>
          <p:cNvSpPr txBox="1"/>
          <p:nvPr/>
        </p:nvSpPr>
        <p:spPr>
          <a:xfrm>
            <a:off x="5483864" y="2752319"/>
            <a:ext cx="4539341" cy="92328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rgbClr val="FF0000"/>
                </a:solidFill>
                <a:latin typeface="Calibri"/>
                <a:ea typeface="Calibri"/>
                <a:cs typeface="Calibri"/>
                <a:sym typeface="Calibri"/>
              </a:rPr>
              <a:t>Clicking on install will access the CRAN database, from which most of our packages come from: </a:t>
            </a:r>
            <a:r>
              <a:rPr lang="en-US" sz="1800" dirty="0" err="1" smtClean="0">
                <a:solidFill>
                  <a:srgbClr val="FF0000"/>
                </a:solidFill>
                <a:latin typeface="Calibri"/>
                <a:ea typeface="Calibri"/>
                <a:cs typeface="Calibri"/>
                <a:sym typeface="Calibri"/>
              </a:rPr>
              <a:t>Phyloseq</a:t>
            </a:r>
            <a:r>
              <a:rPr lang="en-US" sz="1800" dirty="0" smtClean="0">
                <a:solidFill>
                  <a:srgbClr val="FF0000"/>
                </a:solidFill>
                <a:latin typeface="Calibri"/>
                <a:ea typeface="Calibri"/>
                <a:cs typeface="Calibri"/>
                <a:sym typeface="Calibri"/>
              </a:rPr>
              <a:t>, Vegan, ggplot2</a:t>
            </a:r>
            <a:endParaRPr dirty="0"/>
          </a:p>
        </p:txBody>
      </p:sp>
      <p:pic>
        <p:nvPicPr>
          <p:cNvPr id="3" name="Picture 2"/>
          <p:cNvPicPr>
            <a:picLocks noChangeAspect="1"/>
          </p:cNvPicPr>
          <p:nvPr/>
        </p:nvPicPr>
        <p:blipFill>
          <a:blip r:embed="rId4"/>
          <a:stretch>
            <a:fillRect/>
          </a:stretch>
        </p:blipFill>
        <p:spPr>
          <a:xfrm>
            <a:off x="7397574" y="3749580"/>
            <a:ext cx="3242718" cy="25310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875"/>
        <p:cNvGrpSpPr/>
        <p:nvPr/>
      </p:nvGrpSpPr>
      <p:grpSpPr>
        <a:xfrm>
          <a:off x="0" y="0"/>
          <a:ext cx="0" cy="0"/>
          <a:chOff x="0" y="0"/>
          <a:chExt cx="0" cy="0"/>
        </a:xfrm>
      </p:grpSpPr>
      <p:sp>
        <p:nvSpPr>
          <p:cNvPr id="876" name="Google Shape;876;p22"/>
          <p:cNvSpPr txBox="1">
            <a:spLocks noGrp="1"/>
          </p:cNvSpPr>
          <p:nvPr>
            <p:ph type="title"/>
          </p:nvPr>
        </p:nvSpPr>
        <p:spPr>
          <a:xfrm>
            <a:off x="390978" y="104055"/>
            <a:ext cx="11410043" cy="8565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err="1">
                <a:latin typeface="Calibri"/>
                <a:ea typeface="Calibri"/>
                <a:cs typeface="Calibri"/>
                <a:sym typeface="Calibri"/>
              </a:rPr>
              <a:t>Rstudio</a:t>
            </a:r>
            <a:r>
              <a:rPr lang="en-US" b="1" dirty="0">
                <a:latin typeface="Calibri"/>
                <a:ea typeface="Calibri"/>
                <a:cs typeface="Calibri"/>
                <a:sym typeface="Calibri"/>
              </a:rPr>
              <a:t>: </a:t>
            </a:r>
            <a:r>
              <a:rPr lang="en-US" b="1" dirty="0" smtClean="0">
                <a:latin typeface="Calibri"/>
                <a:ea typeface="Calibri"/>
                <a:cs typeface="Calibri"/>
                <a:sym typeface="Calibri"/>
              </a:rPr>
              <a:t>Bioconducto</a:t>
            </a:r>
            <a:r>
              <a:rPr lang="en-US" b="1" dirty="0" smtClean="0"/>
              <a:t>r </a:t>
            </a:r>
            <a:endParaRPr b="1" dirty="0">
              <a:latin typeface="Calibri"/>
              <a:ea typeface="Calibri"/>
              <a:cs typeface="Calibri"/>
              <a:sym typeface="Calibri"/>
            </a:endParaRPr>
          </a:p>
        </p:txBody>
      </p:sp>
      <p:sp>
        <p:nvSpPr>
          <p:cNvPr id="8" name="Google Shape;877;p22"/>
          <p:cNvSpPr txBox="1"/>
          <p:nvPr/>
        </p:nvSpPr>
        <p:spPr>
          <a:xfrm>
            <a:off x="474105" y="1375704"/>
            <a:ext cx="10988222" cy="497891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smtClean="0">
                <a:solidFill>
                  <a:schemeClr val="dk1"/>
                </a:solidFill>
                <a:latin typeface="Calibri"/>
                <a:ea typeface="Calibri"/>
                <a:cs typeface="Calibri"/>
                <a:sym typeface="Calibri"/>
              </a:rPr>
              <a:t>Packages like DADA2 can be installed from Bioconductor </a:t>
            </a:r>
          </a:p>
          <a:p>
            <a:pPr marL="228600" marR="0" lvl="0" indent="-228600" algn="l" rtl="0">
              <a:lnSpc>
                <a:spcPct val="90000"/>
              </a:lnSpc>
              <a:spcBef>
                <a:spcPts val="0"/>
              </a:spcBef>
              <a:spcAft>
                <a:spcPts val="0"/>
              </a:spcAft>
              <a:buClr>
                <a:schemeClr val="dk1"/>
              </a:buClr>
              <a:buSzPts val="2400"/>
              <a:buFont typeface="Arial"/>
              <a:buChar char="•"/>
            </a:pPr>
            <a:endParaRPr lang="en-US" sz="2400"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dirty="0" smtClean="0">
                <a:solidFill>
                  <a:schemeClr val="dk1"/>
                </a:solidFill>
                <a:latin typeface="Calibri"/>
                <a:ea typeface="Calibri"/>
                <a:cs typeface="Calibri"/>
                <a:sym typeface="Calibri"/>
              </a:rPr>
              <a:t>Easiest to google the name of the package followed by Bioconductor to find the </a:t>
            </a:r>
            <a:r>
              <a:rPr lang="en-US" sz="2400" dirty="0" err="1" smtClean="0">
                <a:solidFill>
                  <a:schemeClr val="dk1"/>
                </a:solidFill>
                <a:latin typeface="Calibri"/>
                <a:ea typeface="Calibri"/>
                <a:cs typeface="Calibri"/>
                <a:sym typeface="Calibri"/>
              </a:rPr>
              <a:t>intall</a:t>
            </a:r>
            <a:r>
              <a:rPr lang="en-US" sz="2400" dirty="0" smtClean="0">
                <a:solidFill>
                  <a:schemeClr val="dk1"/>
                </a:solidFill>
                <a:latin typeface="Calibri"/>
                <a:ea typeface="Calibri"/>
                <a:cs typeface="Calibri"/>
                <a:sym typeface="Calibri"/>
              </a:rPr>
              <a:t> page. </a:t>
            </a:r>
          </a:p>
          <a:p>
            <a:pPr marL="228600" indent="-228600">
              <a:lnSpc>
                <a:spcPct val="90000"/>
              </a:lnSpc>
              <a:buClr>
                <a:schemeClr val="dk1"/>
              </a:buClr>
              <a:buSzPts val="2400"/>
              <a:buFont typeface="Arial"/>
              <a:buChar char="•"/>
            </a:pPr>
            <a:endParaRPr sz="2000" dirty="0"/>
          </a:p>
          <a:p>
            <a:pPr marL="0" marR="0" lvl="0" indent="0" algn="l" rtl="0">
              <a:lnSpc>
                <a:spcPct val="90000"/>
              </a:lnSpc>
              <a:spcBef>
                <a:spcPts val="0"/>
              </a:spcBef>
              <a:spcAft>
                <a:spcPts val="0"/>
              </a:spcAft>
              <a:buClr>
                <a:schemeClr val="dk1"/>
              </a:buClr>
              <a:buSzPts val="2400"/>
              <a:buFont typeface="Arial"/>
              <a:buNone/>
            </a:pPr>
            <a:endParaRPr sz="2400" b="1" u="sng" dirty="0">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1541821" y="3065769"/>
            <a:ext cx="8461161" cy="3202076"/>
          </a:xfrm>
          <a:prstGeom prst="rect">
            <a:avLst/>
          </a:prstGeom>
        </p:spPr>
      </p:pic>
      <p:sp>
        <p:nvSpPr>
          <p:cNvPr id="9" name="Google Shape;863;p20"/>
          <p:cNvSpPr txBox="1"/>
          <p:nvPr/>
        </p:nvSpPr>
        <p:spPr>
          <a:xfrm>
            <a:off x="5687064" y="5474715"/>
            <a:ext cx="4103481" cy="64629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rgbClr val="FF0000"/>
                </a:solidFill>
                <a:latin typeface="Calibri"/>
                <a:ea typeface="Calibri"/>
                <a:cs typeface="Calibri"/>
                <a:sym typeface="Calibri"/>
              </a:rPr>
              <a:t>This is a command line you have to copy-paste to your script and run</a:t>
            </a:r>
            <a:endParaRPr dirty="0"/>
          </a:p>
        </p:txBody>
      </p:sp>
    </p:spTree>
    <p:extLst>
      <p:ext uri="{BB962C8B-B14F-4D97-AF65-F5344CB8AC3E}">
        <p14:creationId xmlns:p14="http://schemas.microsoft.com/office/powerpoint/2010/main" val="221212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875"/>
        <p:cNvGrpSpPr/>
        <p:nvPr/>
      </p:nvGrpSpPr>
      <p:grpSpPr>
        <a:xfrm>
          <a:off x="0" y="0"/>
          <a:ext cx="0" cy="0"/>
          <a:chOff x="0" y="0"/>
          <a:chExt cx="0" cy="0"/>
        </a:xfrm>
      </p:grpSpPr>
      <p:sp>
        <p:nvSpPr>
          <p:cNvPr id="876" name="Google Shape;876;p22"/>
          <p:cNvSpPr txBox="1">
            <a:spLocks noGrp="1"/>
          </p:cNvSpPr>
          <p:nvPr>
            <p:ph type="title"/>
          </p:nvPr>
        </p:nvSpPr>
        <p:spPr>
          <a:xfrm>
            <a:off x="390978" y="104055"/>
            <a:ext cx="11410043" cy="8565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err="1">
                <a:latin typeface="Calibri"/>
                <a:ea typeface="Calibri"/>
                <a:cs typeface="Calibri"/>
                <a:sym typeface="Calibri"/>
              </a:rPr>
              <a:t>Rstudio</a:t>
            </a:r>
            <a:r>
              <a:rPr lang="en-US" b="1" dirty="0">
                <a:latin typeface="Calibri"/>
                <a:ea typeface="Calibri"/>
                <a:cs typeface="Calibri"/>
                <a:sym typeface="Calibri"/>
              </a:rPr>
              <a:t>: </a:t>
            </a:r>
            <a:r>
              <a:rPr lang="en-US" b="1" dirty="0" smtClean="0">
                <a:latin typeface="Calibri"/>
                <a:ea typeface="Calibri"/>
                <a:cs typeface="Calibri"/>
                <a:sym typeface="Calibri"/>
              </a:rPr>
              <a:t>How you make it work</a:t>
            </a:r>
            <a:r>
              <a:rPr lang="en-US" b="1" dirty="0" smtClean="0"/>
              <a:t> </a:t>
            </a:r>
            <a:endParaRPr b="1" dirty="0">
              <a:latin typeface="Calibri"/>
              <a:ea typeface="Calibri"/>
              <a:cs typeface="Calibri"/>
              <a:sym typeface="Calibri"/>
            </a:endParaRPr>
          </a:p>
        </p:txBody>
      </p:sp>
      <p:sp>
        <p:nvSpPr>
          <p:cNvPr id="8" name="Google Shape;877;p22"/>
          <p:cNvSpPr txBox="1"/>
          <p:nvPr/>
        </p:nvSpPr>
        <p:spPr>
          <a:xfrm>
            <a:off x="390977" y="1532123"/>
            <a:ext cx="11410043" cy="3059332"/>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smtClean="0">
                <a:solidFill>
                  <a:schemeClr val="dk1"/>
                </a:solidFill>
                <a:latin typeface="Calibri"/>
                <a:ea typeface="Calibri"/>
                <a:cs typeface="Calibri"/>
                <a:sym typeface="Calibri"/>
              </a:rPr>
              <a:t>Every time you want to run a script, you first have to load the packages that you are going to use: </a:t>
            </a:r>
          </a:p>
          <a:p>
            <a:pPr marL="228600" marR="0" lvl="0" indent="-228600" algn="l" rtl="0">
              <a:lnSpc>
                <a:spcPct val="90000"/>
              </a:lnSpc>
              <a:spcBef>
                <a:spcPts val="0"/>
              </a:spcBef>
              <a:spcAft>
                <a:spcPts val="0"/>
              </a:spcAft>
              <a:buClr>
                <a:schemeClr val="dk1"/>
              </a:buClr>
              <a:buSzPts val="2400"/>
              <a:buFont typeface="Arial"/>
              <a:buChar char="•"/>
            </a:pPr>
            <a:endParaRPr lang="en-US" sz="2400" dirty="0">
              <a:solidFill>
                <a:schemeClr val="dk1"/>
              </a:solidFill>
              <a:latin typeface="Calibri"/>
              <a:ea typeface="Calibri"/>
              <a:cs typeface="Calibri"/>
              <a:sym typeface="Calibri"/>
            </a:endParaRPr>
          </a:p>
          <a:p>
            <a:pPr lvl="1">
              <a:lnSpc>
                <a:spcPct val="90000"/>
              </a:lnSpc>
              <a:buClr>
                <a:schemeClr val="dk1"/>
              </a:buClr>
              <a:buSzPts val="2400"/>
            </a:pPr>
            <a:r>
              <a:rPr lang="en-US" sz="2400" dirty="0" smtClean="0">
                <a:solidFill>
                  <a:schemeClr val="dk1"/>
                </a:solidFill>
                <a:latin typeface="Calibri"/>
                <a:ea typeface="Calibri"/>
                <a:cs typeface="Calibri"/>
                <a:sym typeface="Calibri"/>
              </a:rPr>
              <a:t>    </a:t>
            </a:r>
            <a:r>
              <a:rPr lang="en-US" sz="2400" dirty="0" smtClean="0">
                <a:solidFill>
                  <a:srgbClr val="0070C0"/>
                </a:solidFill>
                <a:latin typeface="Courier New" panose="02070309020205020404" pitchFamily="49" charset="0"/>
                <a:ea typeface="Calibri"/>
                <a:cs typeface="Courier New" panose="02070309020205020404" pitchFamily="49" charset="0"/>
                <a:sym typeface="Calibri"/>
              </a:rPr>
              <a:t>Library</a:t>
            </a:r>
            <a:r>
              <a:rPr lang="en-US" sz="2400" dirty="0" smtClean="0">
                <a:solidFill>
                  <a:schemeClr val="dk1"/>
                </a:solidFill>
                <a:latin typeface="Courier New" panose="02070309020205020404" pitchFamily="49" charset="0"/>
                <a:ea typeface="Calibri"/>
                <a:cs typeface="Courier New" panose="02070309020205020404" pitchFamily="49" charset="0"/>
                <a:sym typeface="Calibri"/>
              </a:rPr>
              <a:t>(</a:t>
            </a:r>
            <a:r>
              <a:rPr lang="en-US" sz="2400" dirty="0" err="1" smtClean="0">
                <a:solidFill>
                  <a:schemeClr val="dk1"/>
                </a:solidFill>
                <a:latin typeface="Courier New" panose="02070309020205020404" pitchFamily="49" charset="0"/>
                <a:ea typeface="Calibri"/>
                <a:cs typeface="Courier New" panose="02070309020205020404" pitchFamily="49" charset="0"/>
                <a:sym typeface="Calibri"/>
              </a:rPr>
              <a:t>phyloseq</a:t>
            </a:r>
            <a:r>
              <a:rPr lang="en-US" sz="2400" dirty="0" smtClean="0">
                <a:solidFill>
                  <a:schemeClr val="dk1"/>
                </a:solidFill>
                <a:latin typeface="Courier New" panose="02070309020205020404" pitchFamily="49" charset="0"/>
                <a:ea typeface="Calibri"/>
                <a:cs typeface="Courier New" panose="02070309020205020404" pitchFamily="49" charset="0"/>
                <a:sym typeface="Calibri"/>
              </a:rPr>
              <a:t>) </a:t>
            </a:r>
            <a:r>
              <a:rPr lang="en-US" sz="2400" dirty="0" smtClean="0">
                <a:solidFill>
                  <a:schemeClr val="accent6">
                    <a:lumMod val="75000"/>
                  </a:schemeClr>
                </a:solidFill>
                <a:latin typeface="Calibri"/>
                <a:ea typeface="Calibri"/>
                <a:cs typeface="Calibri"/>
                <a:sym typeface="Calibri"/>
              </a:rPr>
              <a:t># this is how you load a package. The hash makes this line a comment</a:t>
            </a:r>
          </a:p>
          <a:p>
            <a:pPr lvl="1">
              <a:lnSpc>
                <a:spcPct val="90000"/>
              </a:lnSpc>
              <a:buClr>
                <a:schemeClr val="dk1"/>
              </a:buClr>
              <a:buSzPts val="2400"/>
            </a:pPr>
            <a:endParaRPr lang="en-US" sz="2400" dirty="0">
              <a:solidFill>
                <a:schemeClr val="accent6">
                  <a:lumMod val="75000"/>
                </a:schemeClr>
              </a:solidFill>
              <a:latin typeface="Calibri"/>
              <a:ea typeface="Calibri"/>
              <a:cs typeface="Calibri"/>
              <a:sym typeface="Calibri"/>
            </a:endParaRPr>
          </a:p>
          <a:p>
            <a:pPr marL="342900" lvl="1" indent="-342900">
              <a:lnSpc>
                <a:spcPct val="90000"/>
              </a:lnSpc>
              <a:buClr>
                <a:schemeClr val="dk1"/>
              </a:buClr>
              <a:buSzPts val="2400"/>
              <a:buFont typeface="Arial" panose="020B0604020202020204" pitchFamily="34" charset="0"/>
              <a:buChar char="•"/>
            </a:pPr>
            <a:r>
              <a:rPr lang="en-US" sz="2400" dirty="0" smtClean="0">
                <a:solidFill>
                  <a:schemeClr val="tx1"/>
                </a:solidFill>
                <a:latin typeface="Calibri"/>
                <a:ea typeface="Calibri"/>
                <a:cs typeface="Calibri"/>
                <a:sym typeface="Calibri"/>
              </a:rPr>
              <a:t>Command lines in </a:t>
            </a:r>
            <a:r>
              <a:rPr lang="en-US" sz="2400" dirty="0" err="1" smtClean="0">
                <a:solidFill>
                  <a:schemeClr val="tx1"/>
                </a:solidFill>
                <a:latin typeface="Calibri"/>
                <a:ea typeface="Calibri"/>
                <a:cs typeface="Calibri"/>
                <a:sym typeface="Calibri"/>
              </a:rPr>
              <a:t>Rstudio</a:t>
            </a:r>
            <a:r>
              <a:rPr lang="en-US" sz="2400" dirty="0" smtClean="0">
                <a:solidFill>
                  <a:schemeClr val="tx1"/>
                </a:solidFill>
                <a:latin typeface="Calibri"/>
                <a:ea typeface="Calibri"/>
                <a:cs typeface="Calibri"/>
                <a:sym typeface="Calibri"/>
              </a:rPr>
              <a:t> will use the following structure: </a:t>
            </a:r>
          </a:p>
          <a:p>
            <a:pPr marL="342900" lvl="1" indent="-342900">
              <a:lnSpc>
                <a:spcPct val="90000"/>
              </a:lnSpc>
              <a:buClr>
                <a:schemeClr val="dk1"/>
              </a:buClr>
              <a:buSzPts val="2400"/>
              <a:buFont typeface="Arial" panose="020B0604020202020204" pitchFamily="34" charset="0"/>
              <a:buChar char="•"/>
            </a:pPr>
            <a:endParaRPr lang="en-US" sz="2400" dirty="0">
              <a:solidFill>
                <a:schemeClr val="tx1"/>
              </a:solidFill>
              <a:latin typeface="Calibri"/>
              <a:ea typeface="Calibri"/>
              <a:cs typeface="Calibri"/>
              <a:sym typeface="Calibri"/>
            </a:endParaRPr>
          </a:p>
          <a:p>
            <a:pPr lvl="1">
              <a:lnSpc>
                <a:spcPct val="90000"/>
              </a:lnSpc>
              <a:buClr>
                <a:schemeClr val="dk1"/>
              </a:buClr>
              <a:buSzPts val="2400"/>
            </a:pPr>
            <a:r>
              <a:rPr lang="en-US" sz="2400" dirty="0" smtClean="0">
                <a:solidFill>
                  <a:schemeClr val="tx1"/>
                </a:solidFill>
                <a:latin typeface="Calibri"/>
                <a:ea typeface="Calibri"/>
                <a:cs typeface="Calibri"/>
                <a:sym typeface="Calibri"/>
              </a:rPr>
              <a:t>    </a:t>
            </a:r>
            <a:r>
              <a:rPr lang="en-US" sz="2400" dirty="0" err="1" smtClean="0">
                <a:solidFill>
                  <a:srgbClr val="0070C0"/>
                </a:solidFill>
                <a:latin typeface="Courier New" panose="02070309020205020404" pitchFamily="49" charset="0"/>
                <a:ea typeface="Calibri"/>
                <a:cs typeface="Courier New" panose="02070309020205020404" pitchFamily="49" charset="0"/>
                <a:sym typeface="Calibri"/>
              </a:rPr>
              <a:t>phyloseq</a:t>
            </a:r>
            <a:r>
              <a:rPr lang="en-US" sz="2400" dirty="0" smtClean="0">
                <a:solidFill>
                  <a:schemeClr val="tx1"/>
                </a:solidFill>
                <a:latin typeface="Courier New" panose="02070309020205020404" pitchFamily="49" charset="0"/>
                <a:ea typeface="Calibri"/>
                <a:cs typeface="Courier New" panose="02070309020205020404" pitchFamily="49" charset="0"/>
                <a:sym typeface="Calibri"/>
              </a:rPr>
              <a:t>(</a:t>
            </a:r>
            <a:r>
              <a:rPr lang="en-US" sz="2400" dirty="0" smtClean="0">
                <a:solidFill>
                  <a:srgbClr val="00B050"/>
                </a:solidFill>
                <a:latin typeface="Courier New" panose="02070309020205020404" pitchFamily="49" charset="0"/>
                <a:ea typeface="Calibri"/>
                <a:cs typeface="Courier New" panose="02070309020205020404" pitchFamily="49" charset="0"/>
                <a:sym typeface="Calibri"/>
              </a:rPr>
              <a:t>input</a:t>
            </a:r>
            <a:r>
              <a:rPr lang="en-US" sz="2400" dirty="0" smtClean="0">
                <a:solidFill>
                  <a:schemeClr val="tx1"/>
                </a:solidFill>
                <a:latin typeface="Courier New" panose="02070309020205020404" pitchFamily="49" charset="0"/>
                <a:ea typeface="Calibri"/>
                <a:cs typeface="Courier New" panose="02070309020205020404" pitchFamily="49" charset="0"/>
                <a:sym typeface="Calibri"/>
              </a:rPr>
              <a:t>, option 1, option 2, ….)</a:t>
            </a:r>
            <a:endParaRPr lang="en-US" sz="2400" dirty="0">
              <a:solidFill>
                <a:schemeClr val="tx1"/>
              </a:solidFill>
              <a:latin typeface="Courier New" panose="02070309020205020404" pitchFamily="49" charset="0"/>
              <a:ea typeface="Calibri"/>
              <a:cs typeface="Courier New" panose="02070309020205020404" pitchFamily="49" charset="0"/>
              <a:sym typeface="Calibri"/>
            </a:endParaRPr>
          </a:p>
          <a:p>
            <a:pPr marL="228600" indent="-228600">
              <a:lnSpc>
                <a:spcPct val="90000"/>
              </a:lnSpc>
              <a:buClr>
                <a:schemeClr val="dk1"/>
              </a:buClr>
              <a:buSzPts val="2400"/>
              <a:buFont typeface="Arial"/>
              <a:buChar char="•"/>
            </a:pPr>
            <a:endParaRPr sz="2000" dirty="0"/>
          </a:p>
          <a:p>
            <a:pPr marL="0" marR="0" lvl="0" indent="0" algn="l" rtl="0">
              <a:lnSpc>
                <a:spcPct val="90000"/>
              </a:lnSpc>
              <a:spcBef>
                <a:spcPts val="0"/>
              </a:spcBef>
              <a:spcAft>
                <a:spcPts val="0"/>
              </a:spcAft>
              <a:buClr>
                <a:schemeClr val="dk1"/>
              </a:buClr>
              <a:buSzPts val="2400"/>
              <a:buFont typeface="Arial"/>
              <a:buNone/>
            </a:pPr>
            <a:endParaRPr lang="en-US" sz="2400" b="1" u="sng" dirty="0" smtClean="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lang="en-US" sz="2400" b="1" u="sng"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lang="en-US" sz="2400" b="1" u="sng" dirty="0" smtClean="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lang="en-US" sz="2400" b="1" u="sng"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sz="2400" b="1" u="sng" dirty="0">
              <a:solidFill>
                <a:schemeClr val="dk1"/>
              </a:solidFill>
              <a:latin typeface="Calibri"/>
              <a:ea typeface="Calibri"/>
              <a:cs typeface="Calibri"/>
              <a:sym typeface="Calibri"/>
            </a:endParaRPr>
          </a:p>
        </p:txBody>
      </p:sp>
      <p:sp>
        <p:nvSpPr>
          <p:cNvPr id="2" name="Down Arrow 1"/>
          <p:cNvSpPr/>
          <p:nvPr/>
        </p:nvSpPr>
        <p:spPr>
          <a:xfrm rot="10800000">
            <a:off x="1050585" y="4591455"/>
            <a:ext cx="428017" cy="4085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199415" y="4931922"/>
            <a:ext cx="2130359" cy="707886"/>
          </a:xfrm>
          <a:prstGeom prst="rect">
            <a:avLst/>
          </a:prstGeom>
          <a:noFill/>
        </p:spPr>
        <p:txBody>
          <a:bodyPr wrap="square" rtlCol="0">
            <a:spAutoFit/>
          </a:bodyPr>
          <a:lstStyle/>
          <a:p>
            <a:pPr algn="ctr"/>
            <a:r>
              <a:rPr lang="en-US" sz="2000" dirty="0" smtClean="0">
                <a:latin typeface="Calibri" panose="020F0502020204030204" pitchFamily="34" charset="0"/>
                <a:ea typeface="Calibri" panose="020F0502020204030204" pitchFamily="34" charset="0"/>
                <a:cs typeface="Calibri" panose="020F0502020204030204" pitchFamily="34" charset="0"/>
              </a:rPr>
              <a:t>Name of package/function</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10" name="Down Arrow 9"/>
          <p:cNvSpPr/>
          <p:nvPr/>
        </p:nvSpPr>
        <p:spPr>
          <a:xfrm rot="10800000">
            <a:off x="3774078" y="4599945"/>
            <a:ext cx="428017" cy="4085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extBox 10"/>
          <p:cNvSpPr txBox="1"/>
          <p:nvPr/>
        </p:nvSpPr>
        <p:spPr>
          <a:xfrm>
            <a:off x="2900461" y="4931922"/>
            <a:ext cx="2130359" cy="1015663"/>
          </a:xfrm>
          <a:prstGeom prst="rect">
            <a:avLst/>
          </a:prstGeom>
          <a:noFill/>
        </p:spPr>
        <p:txBody>
          <a:bodyPr wrap="square" rtlCol="0">
            <a:spAutoFit/>
          </a:bodyPr>
          <a:lstStyle/>
          <a:p>
            <a:pPr algn="ctr"/>
            <a:r>
              <a:rPr lang="en-US" sz="2000" dirty="0" smtClean="0">
                <a:latin typeface="Calibri" panose="020F0502020204030204" pitchFamily="34" charset="0"/>
                <a:ea typeface="Calibri" panose="020F0502020204030204" pitchFamily="34" charset="0"/>
                <a:cs typeface="Calibri" panose="020F0502020204030204" pitchFamily="34" charset="0"/>
              </a:rPr>
              <a:t>Options are separated by a comma</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390977" y="4978088"/>
            <a:ext cx="111363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Calibri" panose="020F0502020204030204" pitchFamily="34" charset="0"/>
                <a:ea typeface="Calibri" panose="020F0502020204030204" pitchFamily="34" charset="0"/>
                <a:cs typeface="Calibri" panose="020F0502020204030204" pitchFamily="34" charset="0"/>
              </a:rPr>
              <a:t>Don’t forget to name your command. (No name = no save)</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smtClean="0">
                <a:latin typeface="Calibri" panose="020F0502020204030204" pitchFamily="34" charset="0"/>
                <a:ea typeface="Calibri" panose="020F0502020204030204" pitchFamily="34" charset="0"/>
                <a:cs typeface="Calibri" panose="020F0502020204030204" pitchFamily="34" charset="0"/>
              </a:rPr>
              <a:t>     </a:t>
            </a:r>
            <a:r>
              <a:rPr lang="en-US" sz="2400" dirty="0" smtClean="0">
                <a:solidFill>
                  <a:srgbClr val="FF0000"/>
                </a:solidFill>
                <a:latin typeface="Courier New" panose="02070309020205020404" pitchFamily="49" charset="0"/>
                <a:ea typeface="Calibri" panose="020F0502020204030204" pitchFamily="34" charset="0"/>
                <a:cs typeface="Courier New" panose="02070309020205020404" pitchFamily="49" charset="0"/>
              </a:rPr>
              <a:t>Name</a:t>
            </a:r>
            <a:r>
              <a:rPr lang="en-US" sz="2400" dirty="0" smtClean="0">
                <a:latin typeface="Courier New" panose="02070309020205020404" pitchFamily="49" charset="0"/>
                <a:ea typeface="Calibri" panose="020F0502020204030204" pitchFamily="34" charset="0"/>
                <a:cs typeface="Courier New" panose="02070309020205020404" pitchFamily="49" charset="0"/>
              </a:rPr>
              <a:t> =  </a:t>
            </a:r>
            <a:r>
              <a:rPr lang="en-US" sz="2400" dirty="0" err="1">
                <a:solidFill>
                  <a:srgbClr val="0070C0"/>
                </a:solidFill>
                <a:latin typeface="Courier New" panose="02070309020205020404" pitchFamily="49" charset="0"/>
                <a:ea typeface="Calibri"/>
                <a:cs typeface="Courier New" panose="02070309020205020404" pitchFamily="49" charset="0"/>
                <a:sym typeface="Calibri"/>
              </a:rPr>
              <a:t>phyloseq</a:t>
            </a:r>
            <a:r>
              <a:rPr lang="en-US" sz="2400" dirty="0">
                <a:solidFill>
                  <a:schemeClr val="tx1"/>
                </a:solidFill>
                <a:latin typeface="Courier New" panose="02070309020205020404" pitchFamily="49" charset="0"/>
                <a:ea typeface="Calibri"/>
                <a:cs typeface="Courier New" panose="02070309020205020404" pitchFamily="49" charset="0"/>
                <a:sym typeface="Calibri"/>
              </a:rPr>
              <a:t>(</a:t>
            </a:r>
            <a:r>
              <a:rPr lang="en-US" sz="2400" dirty="0">
                <a:solidFill>
                  <a:srgbClr val="00B050"/>
                </a:solidFill>
                <a:latin typeface="Courier New" panose="02070309020205020404" pitchFamily="49" charset="0"/>
                <a:ea typeface="Calibri"/>
                <a:cs typeface="Courier New" panose="02070309020205020404" pitchFamily="49" charset="0"/>
                <a:sym typeface="Calibri"/>
              </a:rPr>
              <a:t>input</a:t>
            </a:r>
            <a:r>
              <a:rPr lang="en-US" sz="2400" dirty="0">
                <a:solidFill>
                  <a:schemeClr val="tx1"/>
                </a:solidFill>
                <a:latin typeface="Courier New" panose="02070309020205020404" pitchFamily="49" charset="0"/>
                <a:ea typeface="Calibri"/>
                <a:cs typeface="Courier New" panose="02070309020205020404" pitchFamily="49" charset="0"/>
                <a:sym typeface="Calibri"/>
              </a:rPr>
              <a:t>, option 1, option 2, ….)</a:t>
            </a:r>
          </a:p>
          <a:p>
            <a:endParaRPr lang="en-ZA"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80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p:bldP spid="4" grpId="1"/>
      <p:bldP spid="10" grpId="0" animBg="1"/>
      <p:bldP spid="10" grpId="1" animBg="1"/>
      <p:bldP spid="11" grpId="0"/>
      <p:bldP spid="11"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887"/>
        <p:cNvGrpSpPr/>
        <p:nvPr/>
      </p:nvGrpSpPr>
      <p:grpSpPr>
        <a:xfrm>
          <a:off x="0" y="0"/>
          <a:ext cx="0" cy="0"/>
          <a:chOff x="0" y="0"/>
          <a:chExt cx="0" cy="0"/>
        </a:xfrm>
      </p:grpSpPr>
      <p:sp>
        <p:nvSpPr>
          <p:cNvPr id="888" name="Google Shape;888;p24"/>
          <p:cNvSpPr txBox="1">
            <a:spLocks noGrp="1"/>
          </p:cNvSpPr>
          <p:nvPr>
            <p:ph type="title"/>
          </p:nvPr>
        </p:nvSpPr>
        <p:spPr>
          <a:xfrm>
            <a:off x="205902" y="151116"/>
            <a:ext cx="10515600" cy="1325563"/>
          </a:xfrm>
          <a:prstGeom prst="rect">
            <a:avLst/>
          </a:prstGeom>
          <a:noFill/>
          <a:ln>
            <a:noFill/>
          </a:ln>
        </p:spPr>
        <p:txBody>
          <a:bodyPr spcFirstLastPara="1" wrap="square" lIns="91425" tIns="45700" rIns="91425" bIns="45700" anchor="ctr" anchorCtr="0">
            <a:normAutofit/>
          </a:bodyPr>
          <a:lstStyle/>
          <a:p>
            <a:pPr lvl="0">
              <a:buSzPts val="4400"/>
            </a:pPr>
            <a:r>
              <a:rPr lang="en-US" b="1" dirty="0" smtClean="0"/>
              <a:t>Lets try it! Open </a:t>
            </a:r>
            <a:r>
              <a:rPr lang="en-US" b="1" dirty="0" err="1"/>
              <a:t>RStudio</a:t>
            </a:r>
            <a:endParaRPr b="1" dirty="0"/>
          </a:p>
        </p:txBody>
      </p:sp>
      <p:sp>
        <p:nvSpPr>
          <p:cNvPr id="889" name="Google Shape;889;p24"/>
          <p:cNvSpPr txBox="1">
            <a:spLocks noGrp="1"/>
          </p:cNvSpPr>
          <p:nvPr>
            <p:ph type="body" idx="1"/>
          </p:nvPr>
        </p:nvSpPr>
        <p:spPr>
          <a:xfrm>
            <a:off x="497731" y="1553248"/>
            <a:ext cx="10951724" cy="515616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sz="2000" dirty="0" smtClean="0">
                <a:latin typeface="Calibri" panose="020F0502020204030204" pitchFamily="34" charset="0"/>
                <a:ea typeface="Calibri" panose="020F0502020204030204" pitchFamily="34" charset="0"/>
                <a:cs typeface="Calibri" panose="020F0502020204030204" pitchFamily="34" charset="0"/>
              </a:rPr>
              <a:t>Make sure you have downloaded beforehand the sequencing data from: </a:t>
            </a:r>
          </a:p>
          <a:p>
            <a:pPr marL="685800" lvl="1" indent="-228600">
              <a:spcBef>
                <a:spcPts val="0"/>
              </a:spcBef>
              <a:buSzPts val="2800"/>
            </a:pPr>
            <a:r>
              <a:rPr lang="en-US" sz="2000" dirty="0">
                <a:solidFill>
                  <a:srgbClr val="002060"/>
                </a:solidFill>
                <a:latin typeface="Calibri" panose="020F0502020204030204" pitchFamily="34" charset="0"/>
                <a:ea typeface="Calibri" panose="020F0502020204030204" pitchFamily="34" charset="0"/>
                <a:cs typeface="Calibri" panose="020F0502020204030204" pitchFamily="34" charset="0"/>
              </a:rPr>
              <a:t>https://github.com/PHLebre/Sailing_through_Microbial_Seas/tree/main/Sequencing%20data</a:t>
            </a:r>
            <a:endParaRPr lang="en-US" sz="2000" dirty="0" smtClean="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685800" lvl="1" indent="-228600">
              <a:spcBef>
                <a:spcPts val="0"/>
              </a:spcBef>
              <a:buSzPts val="2800"/>
            </a:pPr>
            <a:endParaRPr lang="en-US" sz="2000" dirty="0" smtClean="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dk1"/>
              </a:buClr>
              <a:buSzPts val="2800"/>
              <a:buChar char="•"/>
            </a:pPr>
            <a:r>
              <a:rPr lang="en-US" sz="2000" dirty="0" smtClean="0">
                <a:latin typeface="Calibri" panose="020F0502020204030204" pitchFamily="34" charset="0"/>
                <a:ea typeface="Calibri" panose="020F0502020204030204" pitchFamily="34" charset="0"/>
                <a:cs typeface="Calibri" panose="020F0502020204030204" pitchFamily="34" charset="0"/>
              </a:rPr>
              <a:t>Create a new script and set the working directory (</a:t>
            </a:r>
            <a:r>
              <a:rPr lang="en-US" sz="2000" b="1" dirty="0" smtClean="0">
                <a:latin typeface="Calibri" panose="020F0502020204030204" pitchFamily="34" charset="0"/>
                <a:ea typeface="Calibri" panose="020F0502020204030204" pitchFamily="34" charset="0"/>
                <a:cs typeface="Calibri" panose="020F0502020204030204" pitchFamily="34" charset="0"/>
              </a:rPr>
              <a:t>very important</a:t>
            </a:r>
            <a:r>
              <a:rPr lang="en-US" sz="2000" dirty="0" smtClean="0">
                <a:latin typeface="Calibri" panose="020F0502020204030204" pitchFamily="34" charset="0"/>
                <a:ea typeface="Calibri" panose="020F0502020204030204" pitchFamily="34" charset="0"/>
                <a:cs typeface="Calibri" panose="020F0502020204030204" pitchFamily="34" charset="0"/>
              </a:rPr>
              <a:t>):</a:t>
            </a:r>
            <a:endParaRPr sz="2000"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90000"/>
              </a:lnSpc>
              <a:spcBef>
                <a:spcPts val="500"/>
              </a:spcBef>
              <a:spcAft>
                <a:spcPts val="0"/>
              </a:spcAft>
              <a:buClr>
                <a:srgbClr val="4499E2"/>
              </a:buClr>
              <a:buSzPts val="2400"/>
              <a:buChar char="•"/>
            </a:pPr>
            <a:r>
              <a:rPr lang="en-US" sz="2000" dirty="0" err="1" smtClean="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setwd</a:t>
            </a:r>
            <a:r>
              <a:rPr lang="en-US" sz="2000" dirty="0" smtClean="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a:t>
            </a:r>
          </a:p>
          <a:p>
            <a:pPr marL="685800" lvl="1" indent="-228600" algn="l" rtl="0">
              <a:lnSpc>
                <a:spcPct val="90000"/>
              </a:lnSpc>
              <a:spcBef>
                <a:spcPts val="500"/>
              </a:spcBef>
              <a:spcAft>
                <a:spcPts val="0"/>
              </a:spcAft>
              <a:buClr>
                <a:srgbClr val="4499E2"/>
              </a:buClr>
              <a:buSzPts val="2400"/>
              <a:buChar char="•"/>
            </a:pPr>
            <a:endParaRPr sz="2000"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1000"/>
              </a:spcBef>
              <a:spcAft>
                <a:spcPts val="0"/>
              </a:spcAft>
              <a:buClr>
                <a:schemeClr val="dk1"/>
              </a:buClr>
              <a:buSzPts val="2800"/>
              <a:buChar char="•"/>
            </a:pPr>
            <a:r>
              <a:rPr lang="en-US" sz="2000" dirty="0">
                <a:latin typeface="Calibri" panose="020F0502020204030204" pitchFamily="34" charset="0"/>
                <a:ea typeface="Calibri" panose="020F0502020204030204" pitchFamily="34" charset="0"/>
                <a:cs typeface="Calibri" panose="020F0502020204030204" pitchFamily="34" charset="0"/>
              </a:rPr>
              <a:t>Need to get to the right directory?</a:t>
            </a:r>
            <a:endParaRPr sz="2000"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90000"/>
              </a:lnSpc>
              <a:spcBef>
                <a:spcPts val="500"/>
              </a:spcBef>
              <a:spcAft>
                <a:spcPts val="0"/>
              </a:spcAft>
              <a:buClr>
                <a:srgbClr val="528DDA"/>
              </a:buClr>
              <a:buSzPts val="2400"/>
              <a:buChar char="•"/>
            </a:pPr>
            <a:r>
              <a:rPr lang="en-US" sz="2000" dirty="0" err="1">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setwd</a:t>
            </a:r>
            <a:r>
              <a:rPr lang="en-US" sz="20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(“~/set/that/path/straight</a:t>
            </a:r>
            <a:r>
              <a:rPr lang="en-US" sz="2000" dirty="0" smtClean="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Courier New"/>
              </a:rPr>
              <a:t># I know a easier way, by using the Session &gt; Set Working Directory option</a:t>
            </a:r>
          </a:p>
          <a:p>
            <a:pPr marL="457200" lvl="1" indent="0" algn="l" rtl="0">
              <a:lnSpc>
                <a:spcPct val="90000"/>
              </a:lnSpc>
              <a:spcBef>
                <a:spcPts val="500"/>
              </a:spcBef>
              <a:spcAft>
                <a:spcPts val="0"/>
              </a:spcAft>
              <a:buClr>
                <a:srgbClr val="528DDA"/>
              </a:buClr>
              <a:buSzPts val="2400"/>
              <a:buNone/>
            </a:pPr>
            <a:endParaRPr lang="en-US" sz="2000" dirty="0" smtClean="0">
              <a:solidFill>
                <a:srgbClr val="528DDA"/>
              </a:solidFill>
              <a:latin typeface="Calibri" panose="020F0502020204030204" pitchFamily="34" charset="0"/>
              <a:ea typeface="Calibri" panose="020F0502020204030204" pitchFamily="34" charset="0"/>
              <a:cs typeface="Calibri" panose="020F0502020204030204" pitchFamily="34" charset="0"/>
              <a:sym typeface="Courier New"/>
            </a:endParaRPr>
          </a:p>
          <a:p>
            <a:pPr marL="342900">
              <a:spcBef>
                <a:spcPts val="500"/>
              </a:spcBef>
              <a:buClrTx/>
              <a:buSzPts val="2400"/>
            </a:pPr>
            <a:r>
              <a:rPr lang="en-US" sz="2000"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Don’t forget to load your libraries (needs to happen every time):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endParaRPr>
          </a:p>
          <a:p>
            <a:pPr marL="0" indent="0">
              <a:spcBef>
                <a:spcPts val="500"/>
              </a:spcBef>
              <a:buClr>
                <a:srgbClr val="528DDA"/>
              </a:buClr>
              <a:buSzPts val="2400"/>
              <a:buNone/>
            </a:pPr>
            <a:r>
              <a:rPr lang="en-US" dirty="0" smtClean="0">
                <a:solidFill>
                  <a:srgbClr val="528DDA"/>
                </a:solidFill>
                <a:latin typeface="Calibri" panose="020F0502020204030204" pitchFamily="34" charset="0"/>
                <a:ea typeface="Calibri" panose="020F0502020204030204" pitchFamily="34" charset="0"/>
                <a:cs typeface="Calibri" panose="020F0502020204030204" pitchFamily="34" charset="0"/>
                <a:sym typeface="Courier New"/>
              </a:rPr>
              <a:t>          </a:t>
            </a:r>
            <a:r>
              <a:rPr lang="en-US" sz="2000" dirty="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library</a:t>
            </a:r>
            <a:r>
              <a:rPr lang="en-US" sz="2000" dirty="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(dada2)</a:t>
            </a:r>
          </a:p>
          <a:p>
            <a:pPr marL="0" indent="0">
              <a:spcBef>
                <a:spcPts val="500"/>
              </a:spcBef>
              <a:buClr>
                <a:srgbClr val="528DDA"/>
              </a:buClr>
              <a:buSzPts val="2400"/>
              <a:buNone/>
            </a:pPr>
            <a:r>
              <a:rPr lang="en-US" sz="2000" dirty="0" smtClean="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     library</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a:t>
            </a:r>
            <a:r>
              <a:rPr lang="en-US" sz="2000" dirty="0" err="1"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phyloseq</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a:t>
            </a:r>
          </a:p>
          <a:p>
            <a:pPr marL="0" indent="0">
              <a:spcBef>
                <a:spcPts val="500"/>
              </a:spcBef>
              <a:buClr>
                <a:srgbClr val="528DDA"/>
              </a:buClr>
              <a:buSzPts val="2400"/>
              <a:buNone/>
            </a:pPr>
            <a:r>
              <a:rPr lang="en-US" sz="2000" dirty="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    library</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(vegan)</a:t>
            </a:r>
          </a:p>
          <a:p>
            <a:pPr marL="0" indent="0">
              <a:spcBef>
                <a:spcPts val="500"/>
              </a:spcBef>
              <a:buClr>
                <a:srgbClr val="528DDA"/>
              </a:buClr>
              <a:buSzPts val="2400"/>
              <a:buNone/>
            </a:pPr>
            <a:r>
              <a:rPr lang="en-US" sz="2000" dirty="0" smtClean="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     library</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a:t>
            </a:r>
            <a:r>
              <a:rPr lang="en-US" sz="2000" dirty="0" err="1"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cowplot</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a:t>
            </a:r>
          </a:p>
          <a:p>
            <a:pPr marL="0" indent="0">
              <a:spcBef>
                <a:spcPts val="500"/>
              </a:spcBef>
              <a:buClr>
                <a:srgbClr val="528DDA"/>
              </a:buClr>
              <a:buSzPts val="2400"/>
              <a:buNone/>
            </a:pPr>
            <a:r>
              <a:rPr lang="en-US" sz="2000" dirty="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library</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(ggplot2)</a:t>
            </a:r>
            <a:endParaRPr lang="en-US"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endParaRPr>
          </a:p>
          <a:p>
            <a:pPr marL="0" indent="0">
              <a:spcBef>
                <a:spcPts val="500"/>
              </a:spcBef>
              <a:buClrTx/>
              <a:buSzPts val="2400"/>
              <a:buNone/>
            </a:pPr>
            <a:endParaRPr lang="en-US" dirty="0" smtClean="0">
              <a:solidFill>
                <a:srgbClr val="528DDA"/>
              </a:solidFill>
              <a:latin typeface="Calibri" panose="020F0502020204030204" pitchFamily="34" charset="0"/>
              <a:ea typeface="Calibri" panose="020F0502020204030204" pitchFamily="34" charset="0"/>
              <a:cs typeface="Calibri" panose="020F0502020204030204" pitchFamily="34" charset="0"/>
              <a:sym typeface="Courier New"/>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881"/>
        <p:cNvGrpSpPr/>
        <p:nvPr/>
      </p:nvGrpSpPr>
      <p:grpSpPr>
        <a:xfrm>
          <a:off x="0" y="0"/>
          <a:ext cx="0" cy="0"/>
          <a:chOff x="0" y="0"/>
          <a:chExt cx="0" cy="0"/>
        </a:xfrm>
      </p:grpSpPr>
      <p:sp>
        <p:nvSpPr>
          <p:cNvPr id="882" name="Google Shape;882;p23"/>
          <p:cNvSpPr txBox="1">
            <a:spLocks noGrp="1"/>
          </p:cNvSpPr>
          <p:nvPr>
            <p:ph type="title"/>
          </p:nvPr>
        </p:nvSpPr>
        <p:spPr>
          <a:xfrm>
            <a:off x="255814" y="131082"/>
            <a:ext cx="10515600" cy="8159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A note on our data</a:t>
            </a:r>
            <a:endParaRPr b="1" dirty="0"/>
          </a:p>
        </p:txBody>
      </p:sp>
      <p:pic>
        <p:nvPicPr>
          <p:cNvPr id="3" name="Picture 2"/>
          <p:cNvPicPr>
            <a:picLocks noChangeAspect="1"/>
          </p:cNvPicPr>
          <p:nvPr/>
        </p:nvPicPr>
        <p:blipFill>
          <a:blip r:embed="rId3"/>
          <a:stretch>
            <a:fillRect/>
          </a:stretch>
        </p:blipFill>
        <p:spPr>
          <a:xfrm>
            <a:off x="397330" y="1447800"/>
            <a:ext cx="11058862" cy="4461577"/>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25"/>
        <p:cNvGrpSpPr/>
        <p:nvPr/>
      </p:nvGrpSpPr>
      <p:grpSpPr>
        <a:xfrm>
          <a:off x="0" y="0"/>
          <a:ext cx="0" cy="0"/>
          <a:chOff x="0" y="0"/>
          <a:chExt cx="0" cy="0"/>
        </a:xfrm>
      </p:grpSpPr>
      <p:sp>
        <p:nvSpPr>
          <p:cNvPr id="926" name="Google Shape;926;p27"/>
          <p:cNvSpPr txBox="1">
            <a:spLocks noGrp="1"/>
          </p:cNvSpPr>
          <p:nvPr>
            <p:ph type="title"/>
          </p:nvPr>
        </p:nvSpPr>
        <p:spPr>
          <a:xfrm>
            <a:off x="346710" y="202881"/>
            <a:ext cx="10515600" cy="10315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Tell dada2 where everything is! </a:t>
            </a:r>
            <a:endParaRPr b="1" dirty="0"/>
          </a:p>
        </p:txBody>
      </p:sp>
      <p:sp>
        <p:nvSpPr>
          <p:cNvPr id="927" name="Google Shape;927;p27"/>
          <p:cNvSpPr txBox="1">
            <a:spLocks noGrp="1"/>
          </p:cNvSpPr>
          <p:nvPr>
            <p:ph type="body" idx="1"/>
          </p:nvPr>
        </p:nvSpPr>
        <p:spPr>
          <a:xfrm>
            <a:off x="489857" y="1585594"/>
            <a:ext cx="11212286" cy="5020945"/>
          </a:xfrm>
          <a:prstGeom prst="rect">
            <a:avLst/>
          </a:prstGeom>
          <a:noFill/>
          <a:ln>
            <a:noFill/>
          </a:ln>
        </p:spPr>
        <p:txBody>
          <a:bodyPr spcFirstLastPara="1" wrap="square" lIns="91425" tIns="45700" rIns="91425" bIns="45700" anchor="t" anchorCtr="0">
            <a:normAutofit/>
          </a:bodyPr>
          <a:lstStyle/>
          <a:p>
            <a:pPr marL="228600" indent="-228600">
              <a:spcBef>
                <a:spcPts val="0"/>
              </a:spcBef>
              <a:buClr>
                <a:srgbClr val="4499E2"/>
              </a:buClr>
              <a:buSzPts val="2400"/>
            </a:pPr>
            <a:r>
              <a:rPr lang="en-US" sz="24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path= </a:t>
            </a:r>
            <a:r>
              <a:rPr lang="en-US" sz="2400" dirty="0" err="1">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getwd</a:t>
            </a:r>
            <a:r>
              <a:rPr lang="en-US" sz="24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400" dirty="0" smtClean="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Courier New"/>
              </a:rPr>
              <a:t>#</a:t>
            </a:r>
            <a:r>
              <a:rPr lang="en-US" sz="2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Courier New"/>
              </a:rPr>
              <a:t>make sure you are in the right folder before!</a:t>
            </a:r>
          </a:p>
          <a:p>
            <a:pPr marL="0" lvl="0" indent="0" algn="l" rtl="0">
              <a:lnSpc>
                <a:spcPct val="90000"/>
              </a:lnSpc>
              <a:spcBef>
                <a:spcPts val="1000"/>
              </a:spcBef>
              <a:spcAft>
                <a:spcPts val="0"/>
              </a:spcAft>
              <a:buClr>
                <a:srgbClr val="4499E2"/>
              </a:buClr>
              <a:buSzPts val="2400"/>
              <a:buNone/>
            </a:pPr>
            <a:endParaRPr lang="en-US" sz="2400" dirty="0" smtClean="0">
              <a:solidFill>
                <a:srgbClr val="4499E2"/>
              </a:solidFill>
              <a:latin typeface="Calibri" panose="020F0502020204030204" pitchFamily="34" charset="0"/>
              <a:ea typeface="Calibri" panose="020F0502020204030204" pitchFamily="34" charset="0"/>
              <a:cs typeface="Calibri" panose="020F0502020204030204" pitchFamily="34" charset="0"/>
              <a:sym typeface="Courier New"/>
            </a:endParaRPr>
          </a:p>
          <a:p>
            <a:pPr marL="228600" lvl="0" indent="-228600" algn="l" rtl="0">
              <a:lnSpc>
                <a:spcPct val="90000"/>
              </a:lnSpc>
              <a:spcBef>
                <a:spcPts val="1000"/>
              </a:spcBef>
              <a:spcAft>
                <a:spcPts val="0"/>
              </a:spcAft>
              <a:buClr>
                <a:srgbClr val="4499E2"/>
              </a:buClr>
              <a:buSzPts val="2400"/>
              <a:buChar char="•"/>
            </a:pPr>
            <a:r>
              <a:rPr lang="en-US" sz="2400" dirty="0" err="1" smtClean="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fnFs</a:t>
            </a:r>
            <a:r>
              <a:rPr lang="en-US" sz="24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 sort(</a:t>
            </a:r>
            <a:r>
              <a:rPr lang="en-US" sz="2400" dirty="0" err="1">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list.files</a:t>
            </a:r>
            <a:r>
              <a:rPr lang="en-US" sz="24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(path, pattern= </a:t>
            </a:r>
            <a:r>
              <a:rPr lang="en-US" sz="2400" b="1" dirty="0" smtClean="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“_R1_001.fastq.gz</a:t>
            </a:r>
            <a:r>
              <a:rPr lang="en-US" sz="2400" b="1"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a:t>
            </a:r>
            <a:r>
              <a:rPr lang="en-US" sz="24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a:t>
            </a:r>
            <a:endParaRPr dirty="0">
              <a:latin typeface="Courier New" panose="02070309020205020404" pitchFamily="49" charset="0"/>
              <a:ea typeface="Calibri" panose="020F0502020204030204" pitchFamily="34" charset="0"/>
              <a:cs typeface="Courier New" panose="02070309020205020404" pitchFamily="49" charset="0"/>
            </a:endParaRPr>
          </a:p>
          <a:p>
            <a:pPr marL="228600" lvl="0" indent="-228600" algn="l" rtl="0">
              <a:lnSpc>
                <a:spcPct val="90000"/>
              </a:lnSpc>
              <a:spcBef>
                <a:spcPts val="1000"/>
              </a:spcBef>
              <a:spcAft>
                <a:spcPts val="0"/>
              </a:spcAft>
              <a:buClr>
                <a:srgbClr val="4499E2"/>
              </a:buClr>
              <a:buSzPts val="2400"/>
              <a:buChar char="•"/>
            </a:pPr>
            <a:endParaRPr lang="en-US" sz="2400" dirty="0" smtClean="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endParaRPr>
          </a:p>
          <a:p>
            <a:pPr marL="228600" lvl="0" indent="-228600" algn="l" rtl="0">
              <a:lnSpc>
                <a:spcPct val="90000"/>
              </a:lnSpc>
              <a:spcBef>
                <a:spcPts val="1000"/>
              </a:spcBef>
              <a:spcAft>
                <a:spcPts val="0"/>
              </a:spcAft>
              <a:buClr>
                <a:srgbClr val="4499E2"/>
              </a:buClr>
              <a:buSzPts val="2400"/>
              <a:buChar char="•"/>
            </a:pPr>
            <a:r>
              <a:rPr lang="en-US" sz="2400" dirty="0" err="1" smtClean="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fnRs</a:t>
            </a:r>
            <a:r>
              <a:rPr lang="en-US" sz="24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 sort(</a:t>
            </a:r>
            <a:r>
              <a:rPr lang="en-US" sz="2400" dirty="0" err="1">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list.files</a:t>
            </a:r>
            <a:r>
              <a:rPr lang="en-US" sz="24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(path, pattern= </a:t>
            </a:r>
            <a:r>
              <a:rPr lang="en-US" sz="2400" b="1" dirty="0" smtClean="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“_R2_002.fastq.gz</a:t>
            </a:r>
            <a:r>
              <a:rPr lang="en-US" sz="2400" b="1"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a:t>
            </a:r>
            <a:r>
              <a:rPr lang="en-US" sz="24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a:t>
            </a:r>
            <a:endParaRPr dirty="0">
              <a:latin typeface="Courier New" panose="02070309020205020404" pitchFamily="49" charset="0"/>
              <a:ea typeface="Calibri" panose="020F0502020204030204" pitchFamily="34" charset="0"/>
              <a:cs typeface="Courier New" panose="02070309020205020404" pitchFamily="49" charset="0"/>
            </a:endParaRPr>
          </a:p>
          <a:p>
            <a:pPr marL="0" lvl="0" indent="0" algn="l" rtl="0">
              <a:lnSpc>
                <a:spcPct val="90000"/>
              </a:lnSpc>
              <a:spcBef>
                <a:spcPts val="1000"/>
              </a:spcBef>
              <a:spcAft>
                <a:spcPts val="0"/>
              </a:spcAft>
              <a:buClr>
                <a:schemeClr val="dk1"/>
              </a:buClr>
              <a:buSzPts val="2400"/>
              <a:buNone/>
            </a:pPr>
            <a:endParaRPr lang="en-US" sz="2400" dirty="0" smtClean="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dk1"/>
              </a:buClr>
              <a:buSzPts val="2400"/>
              <a:buNone/>
            </a:pPr>
            <a:r>
              <a:rPr lang="en-US" sz="2400" dirty="0" smtClean="0">
                <a:latin typeface="Calibri" panose="020F0502020204030204" pitchFamily="34" charset="0"/>
                <a:ea typeface="Calibri" panose="020F0502020204030204" pitchFamily="34" charset="0"/>
                <a:cs typeface="Calibri" panose="020F0502020204030204" pitchFamily="34" charset="0"/>
              </a:rPr>
              <a:t>INSPECT</a:t>
            </a:r>
            <a:r>
              <a:rPr lang="en-US" sz="2400"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1000"/>
              </a:spcBef>
              <a:spcAft>
                <a:spcPts val="0"/>
              </a:spcAft>
              <a:buClr>
                <a:srgbClr val="4499E2"/>
              </a:buClr>
              <a:buSzPts val="2400"/>
              <a:buChar char="•"/>
            </a:pPr>
            <a:r>
              <a:rPr lang="en-US" sz="2400" dirty="0" err="1">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rPr>
              <a:t>fnFs</a:t>
            </a:r>
            <a:endParaRPr sz="2400" dirty="0">
              <a:solidFill>
                <a:srgbClr val="4499E2"/>
              </a:solidFill>
              <a:latin typeface="Courier New" panose="02070309020205020404" pitchFamily="49" charset="0"/>
              <a:ea typeface="Calibri" panose="020F0502020204030204" pitchFamily="34" charset="0"/>
              <a:cs typeface="Courier New" panose="02070309020205020404" pitchFamily="49" charset="0"/>
              <a:sym typeface="Courier New"/>
            </a:endParaRPr>
          </a:p>
          <a:p>
            <a:pPr marL="228600" lvl="0" indent="-228600" algn="l" rtl="0">
              <a:lnSpc>
                <a:spcPct val="90000"/>
              </a:lnSpc>
              <a:spcBef>
                <a:spcPts val="1000"/>
              </a:spcBef>
              <a:spcAft>
                <a:spcPts val="0"/>
              </a:spcAft>
              <a:buClr>
                <a:schemeClr val="dk1"/>
              </a:buClr>
              <a:buSzPts val="3200"/>
              <a:buChar char="•"/>
            </a:pPr>
            <a:r>
              <a:rPr lang="en-US" sz="2400" dirty="0">
                <a:latin typeface="Calibri" panose="020F0502020204030204" pitchFamily="34" charset="0"/>
                <a:ea typeface="Calibri" panose="020F0502020204030204" pitchFamily="34" charset="0"/>
                <a:cs typeface="Calibri" panose="020F0502020204030204" pitchFamily="34" charset="0"/>
              </a:rPr>
              <a:t>What does this script do? </a:t>
            </a:r>
            <a:endParaRPr sz="2400"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90000"/>
              </a:lnSpc>
              <a:spcBef>
                <a:spcPts val="500"/>
              </a:spcBef>
              <a:spcAft>
                <a:spcPts val="0"/>
              </a:spcAft>
              <a:buClr>
                <a:schemeClr val="dk1"/>
              </a:buClr>
              <a:buSzPts val="2800"/>
              <a:buChar char="•"/>
            </a:pPr>
            <a:r>
              <a:rPr lang="en-US" dirty="0">
                <a:latin typeface="Calibri" panose="020F0502020204030204" pitchFamily="34" charset="0"/>
                <a:ea typeface="Calibri" panose="020F0502020204030204" pitchFamily="34" charset="0"/>
                <a:cs typeface="Calibri" panose="020F0502020204030204" pitchFamily="34" charset="0"/>
              </a:rPr>
              <a:t>Match file order</a:t>
            </a:r>
            <a:endParaRPr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90000"/>
              </a:lnSpc>
              <a:spcBef>
                <a:spcPts val="500"/>
              </a:spcBef>
              <a:spcAft>
                <a:spcPts val="0"/>
              </a:spcAft>
              <a:buClr>
                <a:schemeClr val="dk1"/>
              </a:buClr>
              <a:buSzPts val="2800"/>
              <a:buChar char="•"/>
            </a:pPr>
            <a:r>
              <a:rPr lang="en-US" dirty="0">
                <a:latin typeface="Calibri" panose="020F0502020204030204" pitchFamily="34" charset="0"/>
                <a:ea typeface="Calibri" panose="020F0502020204030204" pitchFamily="34" charset="0"/>
                <a:cs typeface="Calibri" panose="020F0502020204030204" pitchFamily="34" charset="0"/>
              </a:rPr>
              <a:t>Seek out files with specific ending to create a list</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32"/>
        <p:cNvGrpSpPr/>
        <p:nvPr/>
      </p:nvGrpSpPr>
      <p:grpSpPr>
        <a:xfrm>
          <a:off x="0" y="0"/>
          <a:ext cx="0" cy="0"/>
          <a:chOff x="0" y="0"/>
          <a:chExt cx="0" cy="0"/>
        </a:xfrm>
      </p:grpSpPr>
      <p:sp>
        <p:nvSpPr>
          <p:cNvPr id="933" name="Google Shape;933;p28"/>
          <p:cNvSpPr txBox="1">
            <a:spLocks noGrp="1"/>
          </p:cNvSpPr>
          <p:nvPr>
            <p:ph type="title"/>
          </p:nvPr>
        </p:nvSpPr>
        <p:spPr>
          <a:xfrm>
            <a:off x="289560" y="170815"/>
            <a:ext cx="10515600" cy="8464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Let’s extract sample names</a:t>
            </a:r>
            <a:endParaRPr b="1" dirty="0"/>
          </a:p>
        </p:txBody>
      </p:sp>
      <p:sp>
        <p:nvSpPr>
          <p:cNvPr id="934" name="Google Shape;934;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499E2"/>
              </a:buClr>
              <a:buSzPts val="2800"/>
              <a:buChar char="•"/>
            </a:pPr>
            <a:r>
              <a:rPr lang="en-US" dirty="0" err="1">
                <a:solidFill>
                  <a:srgbClr val="4499E2"/>
                </a:solidFill>
                <a:latin typeface="Courier New" panose="02070309020205020404" pitchFamily="49" charset="0"/>
                <a:ea typeface="Courier New"/>
                <a:cs typeface="Courier New" panose="02070309020205020404" pitchFamily="49" charset="0"/>
                <a:sym typeface="Courier New"/>
              </a:rPr>
              <a:t>sample.names</a:t>
            </a:r>
            <a:r>
              <a:rPr lang="en-US" dirty="0">
                <a:solidFill>
                  <a:srgbClr val="4499E2"/>
                </a:solidFill>
                <a:latin typeface="Courier New" panose="02070309020205020404" pitchFamily="49" charset="0"/>
                <a:ea typeface="Courier New"/>
                <a:cs typeface="Courier New" panose="02070309020205020404" pitchFamily="49" charset="0"/>
                <a:sym typeface="Courier New"/>
              </a:rPr>
              <a:t> = </a:t>
            </a:r>
            <a:r>
              <a:rPr lang="en-US" dirty="0" err="1">
                <a:solidFill>
                  <a:srgbClr val="4499E2"/>
                </a:solidFill>
                <a:latin typeface="Courier New" panose="02070309020205020404" pitchFamily="49" charset="0"/>
                <a:ea typeface="Courier New"/>
                <a:cs typeface="Courier New" panose="02070309020205020404" pitchFamily="49" charset="0"/>
                <a:sym typeface="Courier New"/>
              </a:rPr>
              <a:t>sapply</a:t>
            </a:r>
            <a:r>
              <a:rPr lang="en-US" dirty="0">
                <a:solidFill>
                  <a:srgbClr val="4499E2"/>
                </a:solidFill>
                <a:latin typeface="Courier New" panose="02070309020205020404" pitchFamily="49" charset="0"/>
                <a:ea typeface="Courier New"/>
                <a:cs typeface="Courier New" panose="02070309020205020404" pitchFamily="49" charset="0"/>
                <a:sym typeface="Courier New"/>
              </a:rPr>
              <a:t>(</a:t>
            </a:r>
            <a:r>
              <a:rPr lang="en-US" dirty="0" err="1">
                <a:solidFill>
                  <a:srgbClr val="4499E2"/>
                </a:solidFill>
                <a:latin typeface="Courier New" panose="02070309020205020404" pitchFamily="49" charset="0"/>
                <a:ea typeface="Courier New"/>
                <a:cs typeface="Courier New" panose="02070309020205020404" pitchFamily="49" charset="0"/>
                <a:sym typeface="Courier New"/>
              </a:rPr>
              <a:t>strsplit</a:t>
            </a:r>
            <a:r>
              <a:rPr lang="en-US" dirty="0">
                <a:solidFill>
                  <a:srgbClr val="4499E2"/>
                </a:solidFill>
                <a:latin typeface="Courier New" panose="02070309020205020404" pitchFamily="49" charset="0"/>
                <a:ea typeface="Courier New"/>
                <a:cs typeface="Courier New" panose="02070309020205020404" pitchFamily="49" charset="0"/>
                <a:sym typeface="Courier New"/>
              </a:rPr>
              <a:t>(</a:t>
            </a:r>
            <a:r>
              <a:rPr lang="en-US" dirty="0" err="1">
                <a:solidFill>
                  <a:srgbClr val="4499E2"/>
                </a:solidFill>
                <a:latin typeface="Courier New" panose="02070309020205020404" pitchFamily="49" charset="0"/>
                <a:ea typeface="Courier New"/>
                <a:cs typeface="Courier New" panose="02070309020205020404" pitchFamily="49" charset="0"/>
                <a:sym typeface="Courier New"/>
              </a:rPr>
              <a:t>fnFs</a:t>
            </a:r>
            <a:r>
              <a:rPr lang="en-US" dirty="0">
                <a:solidFill>
                  <a:srgbClr val="4499E2"/>
                </a:solidFill>
                <a:latin typeface="Courier New" panose="02070309020205020404" pitchFamily="49" charset="0"/>
                <a:ea typeface="Courier New"/>
                <a:cs typeface="Courier New" panose="02070309020205020404" pitchFamily="49" charset="0"/>
                <a:sym typeface="Courier New"/>
              </a:rPr>
              <a:t>, </a:t>
            </a:r>
            <a:r>
              <a:rPr lang="en-US" b="1" dirty="0">
                <a:solidFill>
                  <a:srgbClr val="4499E2"/>
                </a:solidFill>
                <a:latin typeface="Courier New" panose="02070309020205020404" pitchFamily="49" charset="0"/>
                <a:ea typeface="Courier New"/>
                <a:cs typeface="Courier New" panose="02070309020205020404" pitchFamily="49" charset="0"/>
                <a:sym typeface="Courier New"/>
              </a:rPr>
              <a:t>“_001.fastq.gz </a:t>
            </a:r>
            <a:r>
              <a:rPr lang="en-US" dirty="0">
                <a:solidFill>
                  <a:srgbClr val="4499E2"/>
                </a:solidFill>
                <a:latin typeface="Courier New" panose="02070309020205020404" pitchFamily="49" charset="0"/>
                <a:ea typeface="Courier New"/>
                <a:cs typeface="Courier New" panose="02070309020205020404" pitchFamily="49" charset="0"/>
                <a:sym typeface="Courier New"/>
              </a:rPr>
              <a:t>"), `[`, 1)</a:t>
            </a:r>
            <a:endParaRPr dirty="0">
              <a:latin typeface="Courier New" panose="02070309020205020404" pitchFamily="49" charset="0"/>
              <a:cs typeface="Courier New" panose="02070309020205020404" pitchFamily="49" charset="0"/>
            </a:endParaRPr>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Split </a:t>
            </a:r>
            <a:r>
              <a:rPr lang="en-US" dirty="0"/>
              <a:t>file names, keep what is unique to each sample name (i.e., not the </a:t>
            </a:r>
            <a:r>
              <a:rPr lang="en-US" dirty="0" smtClean="0"/>
              <a:t>ending)</a:t>
            </a:r>
          </a:p>
          <a:p>
            <a:pPr marL="228600" lvl="0" indent="-228600" algn="l" rtl="0">
              <a:lnSpc>
                <a:spcPct val="90000"/>
              </a:lnSpc>
              <a:spcBef>
                <a:spcPts val="1000"/>
              </a:spcBef>
              <a:spcAft>
                <a:spcPts val="0"/>
              </a:spcAft>
              <a:buClr>
                <a:schemeClr val="dk1"/>
              </a:buClr>
              <a:buSzPts val="2800"/>
              <a:buChar char="•"/>
            </a:pPr>
            <a:endParaRPr lang="en-US" dirty="0"/>
          </a:p>
          <a:p>
            <a:pPr marL="228600" lvl="0" indent="-228600" algn="l" rtl="0">
              <a:lnSpc>
                <a:spcPct val="90000"/>
              </a:lnSpc>
              <a:spcBef>
                <a:spcPts val="1000"/>
              </a:spcBef>
              <a:spcAft>
                <a:spcPts val="0"/>
              </a:spcAft>
              <a:buClr>
                <a:schemeClr val="dk1"/>
              </a:buClr>
              <a:buSzPts val="2800"/>
              <a:buChar char="•"/>
            </a:pPr>
            <a:r>
              <a:rPr lang="en-US" dirty="0" smtClean="0"/>
              <a:t>Check it !</a:t>
            </a:r>
          </a:p>
          <a:p>
            <a:pPr marL="228600" lvl="0" indent="-228600">
              <a:buSzPts val="2800"/>
            </a:pPr>
            <a:r>
              <a:rPr lang="en-US" dirty="0" err="1">
                <a:solidFill>
                  <a:srgbClr val="4499E2"/>
                </a:solidFill>
                <a:latin typeface="Courier New" panose="02070309020205020404" pitchFamily="49" charset="0"/>
                <a:ea typeface="Courier New"/>
                <a:cs typeface="Courier New" panose="02070309020205020404" pitchFamily="49" charset="0"/>
                <a:sym typeface="Courier New"/>
              </a:rPr>
              <a:t>sample.names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43"/>
        <p:cNvGrpSpPr/>
        <p:nvPr/>
      </p:nvGrpSpPr>
      <p:grpSpPr>
        <a:xfrm>
          <a:off x="0" y="0"/>
          <a:ext cx="0" cy="0"/>
          <a:chOff x="0" y="0"/>
          <a:chExt cx="0" cy="0"/>
        </a:xfrm>
      </p:grpSpPr>
      <p:sp>
        <p:nvSpPr>
          <p:cNvPr id="344" name="Google Shape;344;p3"/>
          <p:cNvSpPr txBox="1">
            <a:spLocks noGrp="1"/>
          </p:cNvSpPr>
          <p:nvPr>
            <p:ph type="title"/>
          </p:nvPr>
        </p:nvSpPr>
        <p:spPr>
          <a:xfrm>
            <a:off x="167728" y="99302"/>
            <a:ext cx="10515600" cy="9517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Outline for the workshop </a:t>
            </a:r>
            <a:endParaRPr/>
          </a:p>
        </p:txBody>
      </p:sp>
      <p:sp>
        <p:nvSpPr>
          <p:cNvPr id="345" name="Google Shape;345;p3"/>
          <p:cNvSpPr txBox="1">
            <a:spLocks noGrp="1"/>
          </p:cNvSpPr>
          <p:nvPr>
            <p:ph type="body" idx="1"/>
          </p:nvPr>
        </p:nvSpPr>
        <p:spPr>
          <a:xfrm>
            <a:off x="470339" y="1162105"/>
            <a:ext cx="10515600" cy="30210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i="1"/>
              <a:t>Day 1</a:t>
            </a:r>
            <a:endParaRPr/>
          </a:p>
          <a:p>
            <a:pPr marL="685800" lvl="1" indent="-228600" algn="l" rtl="0">
              <a:lnSpc>
                <a:spcPct val="90000"/>
              </a:lnSpc>
              <a:spcBef>
                <a:spcPts val="500"/>
              </a:spcBef>
              <a:spcAft>
                <a:spcPts val="0"/>
              </a:spcAft>
              <a:buClr>
                <a:schemeClr val="dk1"/>
              </a:buClr>
              <a:buSzPts val="2400"/>
              <a:buChar char="•"/>
            </a:pPr>
            <a:r>
              <a:rPr lang="en-US"/>
              <a:t>The importance of next-generation sequencing technologies (NCBI) for Microbial Ecology studies</a:t>
            </a:r>
            <a:endParaRPr/>
          </a:p>
          <a:p>
            <a:pPr marL="685800" lvl="1" indent="-228600" algn="l" rtl="0">
              <a:lnSpc>
                <a:spcPct val="90000"/>
              </a:lnSpc>
              <a:spcBef>
                <a:spcPts val="500"/>
              </a:spcBef>
              <a:spcAft>
                <a:spcPts val="0"/>
              </a:spcAft>
              <a:buClr>
                <a:schemeClr val="dk1"/>
              </a:buClr>
              <a:buSzPts val="2400"/>
              <a:buChar char="•"/>
            </a:pPr>
            <a:r>
              <a:rPr lang="en-US"/>
              <a:t>The use of taxonomy marker genes to investigate microbial community composition</a:t>
            </a:r>
            <a:endParaRPr/>
          </a:p>
          <a:p>
            <a:pPr marL="685800" lvl="1" indent="-228600" algn="l" rtl="0">
              <a:lnSpc>
                <a:spcPct val="90000"/>
              </a:lnSpc>
              <a:spcBef>
                <a:spcPts val="500"/>
              </a:spcBef>
              <a:spcAft>
                <a:spcPts val="0"/>
              </a:spcAft>
              <a:buClr>
                <a:schemeClr val="dk1"/>
              </a:buClr>
              <a:buSzPts val="2400"/>
              <a:buChar char="•"/>
            </a:pPr>
            <a:r>
              <a:rPr lang="en-US"/>
              <a:t>Introduction to R-studio and Set-up</a:t>
            </a:r>
            <a:endParaRPr/>
          </a:p>
          <a:p>
            <a:pPr marL="685800" lvl="1" indent="-228600" algn="l" rtl="0">
              <a:lnSpc>
                <a:spcPct val="90000"/>
              </a:lnSpc>
              <a:spcBef>
                <a:spcPts val="500"/>
              </a:spcBef>
              <a:spcAft>
                <a:spcPts val="0"/>
              </a:spcAft>
              <a:buClr>
                <a:schemeClr val="dk1"/>
              </a:buClr>
              <a:buSzPts val="2400"/>
              <a:buChar char="•"/>
            </a:pPr>
            <a:r>
              <a:rPr lang="en-US"/>
              <a:t>Processing of short-read data using DADA2</a:t>
            </a:r>
            <a:endParaRPr/>
          </a:p>
        </p:txBody>
      </p:sp>
      <p:sp>
        <p:nvSpPr>
          <p:cNvPr id="346" name="Google Shape;346;p3"/>
          <p:cNvSpPr txBox="1"/>
          <p:nvPr/>
        </p:nvSpPr>
        <p:spPr>
          <a:xfrm>
            <a:off x="470339" y="4078014"/>
            <a:ext cx="10515600" cy="1933739"/>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Day 2</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Trouble-shooting/ revision of concepts learned in the previous day</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Introduction to biodiversity metrics: alpha- and beta-diversity</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How to visually represent biodiversity metrics using Rstudio</a:t>
            </a:r>
            <a:endParaRPr sz="2400" b="0" i="0" u="none" strike="noStrike" cap="none">
              <a:solidFill>
                <a:schemeClr val="dk1"/>
              </a:solidFill>
              <a:latin typeface="Calibri"/>
              <a:ea typeface="Calibri"/>
              <a:cs typeface="Calibri"/>
              <a:sym typeface="Calibri"/>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7" name="Google Shape;347;p3"/>
          <p:cNvSpPr txBox="1"/>
          <p:nvPr/>
        </p:nvSpPr>
        <p:spPr>
          <a:xfrm>
            <a:off x="3762703" y="6011753"/>
            <a:ext cx="40675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(Cont)</a:t>
            </a:r>
            <a:endParaRPr sz="2400" b="1">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38"/>
        <p:cNvGrpSpPr/>
        <p:nvPr/>
      </p:nvGrpSpPr>
      <p:grpSpPr>
        <a:xfrm>
          <a:off x="0" y="0"/>
          <a:ext cx="0" cy="0"/>
          <a:chOff x="0" y="0"/>
          <a:chExt cx="0" cy="0"/>
        </a:xfrm>
      </p:grpSpPr>
      <p:sp>
        <p:nvSpPr>
          <p:cNvPr id="939" name="Google Shape;939;p29"/>
          <p:cNvSpPr txBox="1">
            <a:spLocks noGrp="1"/>
          </p:cNvSpPr>
          <p:nvPr>
            <p:ph type="title"/>
          </p:nvPr>
        </p:nvSpPr>
        <p:spPr>
          <a:xfrm>
            <a:off x="163830" y="193675"/>
            <a:ext cx="1086612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Create a location to place the processed sequences in. </a:t>
            </a:r>
            <a:endParaRPr b="1" dirty="0"/>
          </a:p>
        </p:txBody>
      </p:sp>
      <p:sp>
        <p:nvSpPr>
          <p:cNvPr id="940" name="Google Shape;940;p29"/>
          <p:cNvSpPr txBox="1">
            <a:spLocks noGrp="1"/>
          </p:cNvSpPr>
          <p:nvPr>
            <p:ph type="body" idx="1"/>
          </p:nvPr>
        </p:nvSpPr>
        <p:spPr>
          <a:xfrm>
            <a:off x="419100" y="235140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solidFill>
                  <a:schemeClr val="accent6">
                    <a:lumMod val="75000"/>
                  </a:schemeClr>
                </a:solidFill>
              </a:rPr>
              <a:t>#specify global path to the sequence files</a:t>
            </a:r>
            <a:endParaRPr dirty="0">
              <a:solidFill>
                <a:schemeClr val="accent6">
                  <a:lumMod val="75000"/>
                </a:schemeClr>
              </a:solidFill>
              <a:latin typeface="Courier New"/>
              <a:ea typeface="Courier New"/>
              <a:cs typeface="Courier New"/>
              <a:sym typeface="Courier New"/>
            </a:endParaRPr>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fnFs</a:t>
            </a:r>
            <a:r>
              <a:rPr lang="en-US" dirty="0">
                <a:solidFill>
                  <a:srgbClr val="528DDA"/>
                </a:solidFill>
                <a:latin typeface="Courier New"/>
                <a:ea typeface="Courier New"/>
                <a:cs typeface="Courier New"/>
                <a:sym typeface="Courier New"/>
              </a:rPr>
              <a:t> = </a:t>
            </a:r>
            <a:r>
              <a:rPr lang="en-US" dirty="0" err="1">
                <a:solidFill>
                  <a:srgbClr val="528DDA"/>
                </a:solidFill>
                <a:latin typeface="Courier New"/>
                <a:ea typeface="Courier New"/>
                <a:cs typeface="Courier New"/>
                <a:sym typeface="Courier New"/>
              </a:rPr>
              <a:t>file.path</a:t>
            </a:r>
            <a:r>
              <a:rPr lang="en-US" dirty="0">
                <a:solidFill>
                  <a:srgbClr val="528DDA"/>
                </a:solidFill>
                <a:latin typeface="Courier New"/>
                <a:ea typeface="Courier New"/>
                <a:cs typeface="Courier New"/>
                <a:sym typeface="Courier New"/>
              </a:rPr>
              <a:t>(path, </a:t>
            </a:r>
            <a:r>
              <a:rPr lang="en-US" dirty="0" err="1">
                <a:solidFill>
                  <a:srgbClr val="528DDA"/>
                </a:solidFill>
                <a:latin typeface="Courier New"/>
                <a:ea typeface="Courier New"/>
                <a:cs typeface="Courier New"/>
                <a:sym typeface="Courier New"/>
              </a:rPr>
              <a:t>fnFs</a:t>
            </a:r>
            <a:r>
              <a:rPr lang="en-US" dirty="0">
                <a:solidFill>
                  <a:srgbClr val="528DDA"/>
                </a:solidFill>
                <a:latin typeface="Courier New"/>
                <a:ea typeface="Courier New"/>
                <a:cs typeface="Courier New"/>
                <a:sym typeface="Courier New"/>
              </a:rPr>
              <a:t>)</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fnRs</a:t>
            </a:r>
            <a:r>
              <a:rPr lang="en-US" dirty="0">
                <a:solidFill>
                  <a:srgbClr val="528DDA"/>
                </a:solidFill>
                <a:latin typeface="Courier New"/>
                <a:ea typeface="Courier New"/>
                <a:cs typeface="Courier New"/>
                <a:sym typeface="Courier New"/>
              </a:rPr>
              <a:t> = </a:t>
            </a:r>
            <a:r>
              <a:rPr lang="en-US" dirty="0" err="1">
                <a:solidFill>
                  <a:srgbClr val="528DDA"/>
                </a:solidFill>
                <a:latin typeface="Courier New"/>
                <a:ea typeface="Courier New"/>
                <a:cs typeface="Courier New"/>
                <a:sym typeface="Courier New"/>
              </a:rPr>
              <a:t>file.path</a:t>
            </a:r>
            <a:r>
              <a:rPr lang="en-US" dirty="0">
                <a:solidFill>
                  <a:srgbClr val="528DDA"/>
                </a:solidFill>
                <a:latin typeface="Courier New"/>
                <a:ea typeface="Courier New"/>
                <a:cs typeface="Courier New"/>
                <a:sym typeface="Courier New"/>
              </a:rPr>
              <a:t>(path, </a:t>
            </a:r>
            <a:r>
              <a:rPr lang="en-US" dirty="0" err="1">
                <a:solidFill>
                  <a:srgbClr val="528DDA"/>
                </a:solidFill>
                <a:latin typeface="Courier New"/>
                <a:ea typeface="Courier New"/>
                <a:cs typeface="Courier New"/>
                <a:sym typeface="Courier New"/>
              </a:rPr>
              <a:t>fnRs</a:t>
            </a:r>
            <a:r>
              <a:rPr lang="en-US" dirty="0">
                <a:solidFill>
                  <a:srgbClr val="528DDA"/>
                </a:solidFill>
                <a:latin typeface="Courier New"/>
                <a:ea typeface="Courier New"/>
                <a:cs typeface="Courier New"/>
                <a:sym typeface="Courier New"/>
              </a:rPr>
              <a:t>)</a:t>
            </a:r>
            <a:endParaRPr dirty="0"/>
          </a:p>
          <a:p>
            <a:pPr marL="685800" lvl="1" indent="-228600" algn="l" rtl="0">
              <a:lnSpc>
                <a:spcPct val="90000"/>
              </a:lnSpc>
              <a:spcBef>
                <a:spcPts val="500"/>
              </a:spcBef>
              <a:spcAft>
                <a:spcPts val="0"/>
              </a:spcAft>
              <a:buClr>
                <a:schemeClr val="dk1"/>
              </a:buClr>
              <a:buSzPts val="2400"/>
              <a:buChar char="•"/>
            </a:pPr>
            <a:endParaRPr lang="en-US" dirty="0" smtClean="0"/>
          </a:p>
          <a:p>
            <a:pPr marL="685800" lvl="1" indent="-228600" algn="l" rtl="0">
              <a:lnSpc>
                <a:spcPct val="90000"/>
              </a:lnSpc>
              <a:spcBef>
                <a:spcPts val="500"/>
              </a:spcBef>
              <a:spcAft>
                <a:spcPts val="0"/>
              </a:spcAft>
              <a:buClr>
                <a:schemeClr val="dk1"/>
              </a:buClr>
              <a:buSzPts val="2400"/>
              <a:buChar char="•"/>
            </a:pPr>
            <a:r>
              <a:rPr lang="en-US" dirty="0" smtClean="0"/>
              <a:t>Check </a:t>
            </a:r>
            <a:r>
              <a:rPr lang="en-US" dirty="0"/>
              <a:t>it!  </a:t>
            </a:r>
            <a:r>
              <a:rPr lang="en-US" b="1" dirty="0" err="1">
                <a:solidFill>
                  <a:srgbClr val="528DDA"/>
                </a:solidFill>
                <a:latin typeface="Courier New"/>
                <a:ea typeface="Courier New"/>
                <a:cs typeface="Courier New"/>
                <a:sym typeface="Courier New"/>
              </a:rPr>
              <a:t>fnFs</a:t>
            </a:r>
            <a:endParaRPr b="1" dirty="0">
              <a:solidFill>
                <a:srgbClr val="528DDA"/>
              </a:solidFill>
              <a:latin typeface="Courier New"/>
              <a:ea typeface="Courier New"/>
              <a:cs typeface="Courier New"/>
              <a:sym typeface="Courier New"/>
            </a:endParaRP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44"/>
        <p:cNvGrpSpPr/>
        <p:nvPr/>
      </p:nvGrpSpPr>
      <p:grpSpPr>
        <a:xfrm>
          <a:off x="0" y="0"/>
          <a:ext cx="0" cy="0"/>
          <a:chOff x="0" y="0"/>
          <a:chExt cx="0" cy="0"/>
        </a:xfrm>
      </p:grpSpPr>
      <p:sp>
        <p:nvSpPr>
          <p:cNvPr id="945" name="Google Shape;945;p30"/>
          <p:cNvSpPr txBox="1">
            <a:spLocks noGrp="1"/>
          </p:cNvSpPr>
          <p:nvPr>
            <p:ph type="title"/>
          </p:nvPr>
        </p:nvSpPr>
        <p:spPr>
          <a:xfrm>
            <a:off x="335280" y="19367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Filtering</a:t>
            </a:r>
            <a:endParaRPr b="1" dirty="0"/>
          </a:p>
        </p:txBody>
      </p:sp>
      <p:sp>
        <p:nvSpPr>
          <p:cNvPr id="946" name="Google Shape;946;p30"/>
          <p:cNvSpPr txBox="1">
            <a:spLocks noGrp="1"/>
          </p:cNvSpPr>
          <p:nvPr>
            <p:ph type="body" idx="1"/>
          </p:nvPr>
        </p:nvSpPr>
        <p:spPr>
          <a:xfrm>
            <a:off x="335280" y="1814195"/>
            <a:ext cx="11229109"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Create a folder for filtered sequences to go in</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filt_path</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file.path</a:t>
            </a:r>
            <a:r>
              <a:rPr lang="en-US" dirty="0">
                <a:solidFill>
                  <a:srgbClr val="528DDA"/>
                </a:solidFill>
                <a:latin typeface="Courier New"/>
                <a:ea typeface="Courier New"/>
                <a:cs typeface="Courier New"/>
                <a:sym typeface="Courier New"/>
              </a:rPr>
              <a:t>(path, "filtered")</a:t>
            </a:r>
            <a:endParaRPr dirty="0"/>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Place </a:t>
            </a:r>
            <a:r>
              <a:rPr lang="en-US" dirty="0"/>
              <a:t>filtered files in filtered/ subdirectory</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filtFs</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file.path</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filt_path</a:t>
            </a:r>
            <a:r>
              <a:rPr lang="en-US" dirty="0">
                <a:solidFill>
                  <a:srgbClr val="528DDA"/>
                </a:solidFill>
                <a:latin typeface="Courier New"/>
                <a:ea typeface="Courier New"/>
                <a:cs typeface="Courier New"/>
                <a:sym typeface="Courier New"/>
              </a:rPr>
              <a:t>, paste0(</a:t>
            </a:r>
            <a:r>
              <a:rPr lang="en-US" dirty="0" err="1">
                <a:solidFill>
                  <a:srgbClr val="528DDA"/>
                </a:solidFill>
                <a:latin typeface="Courier New"/>
                <a:ea typeface="Courier New"/>
                <a:cs typeface="Courier New"/>
                <a:sym typeface="Courier New"/>
              </a:rPr>
              <a:t>sample.names</a:t>
            </a:r>
            <a:r>
              <a:rPr lang="en-US" dirty="0">
                <a:solidFill>
                  <a:srgbClr val="528DDA"/>
                </a:solidFill>
                <a:latin typeface="Courier New"/>
                <a:ea typeface="Courier New"/>
                <a:cs typeface="Courier New"/>
                <a:sym typeface="Courier New"/>
              </a:rPr>
              <a:t>, "_1.filtered.fastq.gz"))</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filtRs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file.path</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filt_path</a:t>
            </a:r>
            <a:r>
              <a:rPr lang="en-US" dirty="0">
                <a:solidFill>
                  <a:srgbClr val="528DDA"/>
                </a:solidFill>
                <a:latin typeface="Courier New"/>
                <a:ea typeface="Courier New"/>
                <a:cs typeface="Courier New"/>
                <a:sym typeface="Courier New"/>
              </a:rPr>
              <a:t>, paste0(</a:t>
            </a:r>
            <a:r>
              <a:rPr lang="en-US" dirty="0" err="1">
                <a:solidFill>
                  <a:srgbClr val="528DDA"/>
                </a:solidFill>
                <a:latin typeface="Courier New"/>
                <a:ea typeface="Courier New"/>
                <a:cs typeface="Courier New"/>
                <a:sym typeface="Courier New"/>
              </a:rPr>
              <a:t>sample.names</a:t>
            </a:r>
            <a:r>
              <a:rPr lang="en-US" dirty="0">
                <a:solidFill>
                  <a:srgbClr val="528DDA"/>
                </a:solidFill>
                <a:latin typeface="Courier New"/>
                <a:ea typeface="Courier New"/>
                <a:cs typeface="Courier New"/>
                <a:sym typeface="Courier New"/>
              </a:rPr>
              <a:t>, "_2.filtered.fastq.gz"))</a:t>
            </a:r>
            <a:endParaRPr dirty="0">
              <a:solidFill>
                <a:srgbClr val="528DDA"/>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50"/>
        <p:cNvGrpSpPr/>
        <p:nvPr/>
      </p:nvGrpSpPr>
      <p:grpSpPr>
        <a:xfrm>
          <a:off x="0" y="0"/>
          <a:ext cx="0" cy="0"/>
          <a:chOff x="0" y="0"/>
          <a:chExt cx="0" cy="0"/>
        </a:xfrm>
      </p:grpSpPr>
      <p:sp>
        <p:nvSpPr>
          <p:cNvPr id="951" name="Google Shape;951;p31"/>
          <p:cNvSpPr txBox="1">
            <a:spLocks noGrp="1"/>
          </p:cNvSpPr>
          <p:nvPr>
            <p:ph type="title"/>
          </p:nvPr>
        </p:nvSpPr>
        <p:spPr>
          <a:xfrm>
            <a:off x="403860" y="193675"/>
            <a:ext cx="10515600" cy="10293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Plot </a:t>
            </a:r>
            <a:r>
              <a:rPr lang="en-US" b="1" dirty="0" smtClean="0"/>
              <a:t>sequence quality scores</a:t>
            </a:r>
            <a:endParaRPr b="1" dirty="0"/>
          </a:p>
        </p:txBody>
      </p:sp>
      <p:sp>
        <p:nvSpPr>
          <p:cNvPr id="952" name="Google Shape;952;p31"/>
          <p:cNvSpPr txBox="1">
            <a:spLocks noGrp="1"/>
          </p:cNvSpPr>
          <p:nvPr>
            <p:ph type="body" idx="1"/>
          </p:nvPr>
        </p:nvSpPr>
        <p:spPr>
          <a:xfrm>
            <a:off x="746760" y="1391284"/>
            <a:ext cx="10515600" cy="494093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First read in the first forward sample</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Forwardpqp</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plotQualityProfile</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fnFs</a:t>
            </a:r>
            <a:r>
              <a:rPr lang="en-US" dirty="0">
                <a:solidFill>
                  <a:srgbClr val="528DDA"/>
                </a:solidFill>
                <a:latin typeface="Courier New"/>
                <a:ea typeface="Courier New"/>
                <a:cs typeface="Courier New"/>
                <a:sym typeface="Courier New"/>
              </a:rPr>
              <a:t>[1])</a:t>
            </a:r>
            <a:endParaRPr dirty="0"/>
          </a:p>
          <a:p>
            <a:pPr marL="228600" lvl="0" indent="-228600" algn="l" rtl="0">
              <a:lnSpc>
                <a:spcPct val="90000"/>
              </a:lnSpc>
              <a:spcBef>
                <a:spcPts val="1000"/>
              </a:spcBef>
              <a:spcAft>
                <a:spcPts val="0"/>
              </a:spcAft>
              <a:buClr>
                <a:schemeClr val="dk1"/>
              </a:buClr>
              <a:buSzPts val="2800"/>
              <a:buChar char="•"/>
            </a:pPr>
            <a:r>
              <a:rPr lang="en-US" dirty="0"/>
              <a:t>First read in the first reverse sample</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Reversepqp</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plotQualityProfile</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fnRs</a:t>
            </a:r>
            <a:r>
              <a:rPr lang="en-US" dirty="0">
                <a:solidFill>
                  <a:srgbClr val="528DDA"/>
                </a:solidFill>
                <a:latin typeface="Courier New"/>
                <a:ea typeface="Courier New"/>
                <a:cs typeface="Courier New"/>
                <a:sym typeface="Courier New"/>
              </a:rPr>
              <a:t>[1])</a:t>
            </a:r>
            <a:endParaRPr dirty="0"/>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Level </a:t>
            </a:r>
            <a:r>
              <a:rPr lang="en-US" dirty="0"/>
              <a:t>up!  Download package </a:t>
            </a:r>
            <a:r>
              <a:rPr lang="en-US" i="1" dirty="0" err="1"/>
              <a:t>cowplot</a:t>
            </a:r>
            <a:r>
              <a:rPr lang="en-US" dirty="0"/>
              <a:t> to plot them together with </a:t>
            </a:r>
            <a:r>
              <a:rPr lang="en-US" i="1" dirty="0" err="1"/>
              <a:t>plot_grid</a:t>
            </a:r>
            <a:r>
              <a:rPr lang="en-US" dirty="0" smtClean="0"/>
              <a:t>.</a:t>
            </a:r>
          </a:p>
          <a:p>
            <a:pPr marL="228600" lvl="0" indent="-228600" algn="l" rtl="0">
              <a:lnSpc>
                <a:spcPct val="90000"/>
              </a:lnSpc>
              <a:spcBef>
                <a:spcPts val="1000"/>
              </a:spcBef>
              <a:spcAft>
                <a:spcPts val="0"/>
              </a:spcAft>
              <a:buClr>
                <a:schemeClr val="dk1"/>
              </a:buClr>
              <a:buSzPts val="2800"/>
              <a:buChar char="•"/>
            </a:pPr>
            <a:endParaRPr lang="en-US" dirty="0" smtClean="0"/>
          </a:p>
          <a:p>
            <a:pPr marL="685800" lvl="1" indent="-228600">
              <a:spcBef>
                <a:spcPts val="1000"/>
              </a:spcBef>
              <a:buSzPts val="2800"/>
            </a:pPr>
            <a:r>
              <a:rPr lang="en-US" dirty="0" smtClean="0">
                <a:solidFill>
                  <a:srgbClr val="528DDA"/>
                </a:solidFill>
                <a:latin typeface="Courier New" panose="02070309020205020404" pitchFamily="49" charset="0"/>
                <a:cs typeface="Courier New" panose="02070309020205020404" pitchFamily="49" charset="0"/>
              </a:rPr>
              <a:t>Library(</a:t>
            </a:r>
            <a:r>
              <a:rPr lang="en-US" dirty="0" err="1" smtClean="0">
                <a:solidFill>
                  <a:srgbClr val="528DDA"/>
                </a:solidFill>
                <a:latin typeface="Courier New" panose="02070309020205020404" pitchFamily="49" charset="0"/>
                <a:cs typeface="Courier New" panose="02070309020205020404" pitchFamily="49" charset="0"/>
              </a:rPr>
              <a:t>cowplot</a:t>
            </a:r>
            <a:r>
              <a:rPr lang="en-US" dirty="0" smtClean="0">
                <a:solidFill>
                  <a:srgbClr val="528DDA"/>
                </a:solidFill>
                <a:latin typeface="Courier New" panose="02070309020205020404" pitchFamily="49" charset="0"/>
                <a:cs typeface="Courier New" panose="02070309020205020404" pitchFamily="49" charset="0"/>
              </a:rPr>
              <a:t>)</a:t>
            </a:r>
            <a:endParaRPr dirty="0">
              <a:solidFill>
                <a:srgbClr val="528DDA"/>
              </a:solidFill>
              <a:latin typeface="Courier New" panose="02070309020205020404" pitchFamily="49" charset="0"/>
              <a:cs typeface="Courier New" panose="02070309020205020404" pitchFamily="49" charset="0"/>
            </a:endParaRPr>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Qualityprof</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plot_grid</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Forwardpqp</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Reversepqp</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ncol</a:t>
            </a:r>
            <a:r>
              <a:rPr lang="en-US" dirty="0">
                <a:solidFill>
                  <a:srgbClr val="528DDA"/>
                </a:solidFill>
                <a:latin typeface="Courier New"/>
                <a:ea typeface="Courier New"/>
                <a:cs typeface="Courier New"/>
                <a:sym typeface="Courier New"/>
              </a:rPr>
              <a:t>=2)</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57"/>
        <p:cNvGrpSpPr/>
        <p:nvPr/>
      </p:nvGrpSpPr>
      <p:grpSpPr>
        <a:xfrm>
          <a:off x="0" y="0"/>
          <a:ext cx="0" cy="0"/>
          <a:chOff x="0" y="0"/>
          <a:chExt cx="0" cy="0"/>
        </a:xfrm>
      </p:grpSpPr>
      <p:sp>
        <p:nvSpPr>
          <p:cNvPr id="958" name="Google Shape;958;p32"/>
          <p:cNvSpPr txBox="1">
            <a:spLocks noGrp="1"/>
          </p:cNvSpPr>
          <p:nvPr>
            <p:ph type="title"/>
          </p:nvPr>
        </p:nvSpPr>
        <p:spPr>
          <a:xfrm>
            <a:off x="163830" y="151581"/>
            <a:ext cx="10515600" cy="82359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An image says a thousand words</a:t>
            </a:r>
            <a:endParaRPr b="1" dirty="0"/>
          </a:p>
        </p:txBody>
      </p:sp>
      <p:pic>
        <p:nvPicPr>
          <p:cNvPr id="959" name="Google Shape;959;p32"/>
          <p:cNvPicPr preferRelativeResize="0">
            <a:picLocks noGrp="1"/>
          </p:cNvPicPr>
          <p:nvPr>
            <p:ph type="body" idx="1"/>
          </p:nvPr>
        </p:nvPicPr>
        <p:blipFill rotWithShape="1">
          <a:blip r:embed="rId3">
            <a:alphaModFix/>
          </a:blip>
          <a:srcRect/>
          <a:stretch/>
        </p:blipFill>
        <p:spPr>
          <a:xfrm>
            <a:off x="1596667" y="1361147"/>
            <a:ext cx="8201892" cy="4864776"/>
          </a:xfrm>
          <a:prstGeom prst="rect">
            <a:avLst/>
          </a:prstGeom>
          <a:noFill/>
          <a:ln>
            <a:noFill/>
          </a:ln>
        </p:spPr>
      </p:pic>
      <p:cxnSp>
        <p:nvCxnSpPr>
          <p:cNvPr id="960" name="Google Shape;960;p32"/>
          <p:cNvCxnSpPr/>
          <p:nvPr/>
        </p:nvCxnSpPr>
        <p:spPr>
          <a:xfrm>
            <a:off x="1676400" y="6677891"/>
            <a:ext cx="8201891"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961" name="Google Shape;961;p32"/>
          <p:cNvCxnSpPr/>
          <p:nvPr/>
        </p:nvCxnSpPr>
        <p:spPr>
          <a:xfrm rot="10800000">
            <a:off x="1357742" y="1690689"/>
            <a:ext cx="0" cy="4571566"/>
          </a:xfrm>
          <a:prstGeom prst="straightConnector1">
            <a:avLst/>
          </a:prstGeom>
          <a:noFill/>
          <a:ln w="19050" cap="flat" cmpd="sng">
            <a:solidFill>
              <a:schemeClr val="accent1"/>
            </a:solidFill>
            <a:prstDash val="solid"/>
            <a:miter lim="800000"/>
            <a:headEnd type="none" w="sm" len="sm"/>
            <a:tailEnd type="triangle" w="med" len="med"/>
          </a:ln>
        </p:spPr>
      </p:cxnSp>
      <p:sp>
        <p:nvSpPr>
          <p:cNvPr id="962" name="Google Shape;962;p32"/>
          <p:cNvSpPr txBox="1"/>
          <p:nvPr/>
        </p:nvSpPr>
        <p:spPr>
          <a:xfrm rot="-5400000">
            <a:off x="483295" y="3696695"/>
            <a:ext cx="12330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Quality</a:t>
            </a:r>
            <a:endParaRPr sz="2800" dirty="0">
              <a:solidFill>
                <a:schemeClr val="dk1"/>
              </a:solidFill>
              <a:latin typeface="Calibri"/>
              <a:ea typeface="Calibri"/>
              <a:cs typeface="Calibri"/>
              <a:sym typeface="Calibri"/>
            </a:endParaRPr>
          </a:p>
        </p:txBody>
      </p:sp>
      <p:sp>
        <p:nvSpPr>
          <p:cNvPr id="963" name="Google Shape;963;p32"/>
          <p:cNvSpPr txBox="1"/>
          <p:nvPr/>
        </p:nvSpPr>
        <p:spPr>
          <a:xfrm>
            <a:off x="4126694" y="6141856"/>
            <a:ext cx="278313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Base pair position</a:t>
            </a:r>
            <a:endParaRPr sz="2800" dirty="0">
              <a:solidFill>
                <a:schemeClr val="dk1"/>
              </a:solidFill>
              <a:latin typeface="Calibri"/>
              <a:ea typeface="Calibri"/>
              <a:cs typeface="Calibri"/>
              <a:sym typeface="Calibri"/>
            </a:endParaRPr>
          </a:p>
        </p:txBody>
      </p:sp>
      <p:sp>
        <p:nvSpPr>
          <p:cNvPr id="964" name="Google Shape;964;p32"/>
          <p:cNvSpPr txBox="1"/>
          <p:nvPr/>
        </p:nvSpPr>
        <p:spPr>
          <a:xfrm>
            <a:off x="9849533" y="1971325"/>
            <a:ext cx="175881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accent6"/>
                </a:solidFill>
                <a:latin typeface="Calibri"/>
                <a:ea typeface="Calibri"/>
                <a:cs typeface="Calibri"/>
                <a:sym typeface="Calibri"/>
              </a:rPr>
              <a:t>Mean (quality)</a:t>
            </a:r>
            <a:endParaRPr sz="2000" b="1">
              <a:solidFill>
                <a:schemeClr val="accent6"/>
              </a:solidFill>
              <a:latin typeface="Calibri"/>
              <a:ea typeface="Calibri"/>
              <a:cs typeface="Calibri"/>
              <a:sym typeface="Calibri"/>
            </a:endParaRPr>
          </a:p>
        </p:txBody>
      </p:sp>
      <p:sp>
        <p:nvSpPr>
          <p:cNvPr id="965" name="Google Shape;965;p32"/>
          <p:cNvSpPr txBox="1"/>
          <p:nvPr/>
        </p:nvSpPr>
        <p:spPr>
          <a:xfrm>
            <a:off x="9849533" y="2357296"/>
            <a:ext cx="211788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accent2"/>
                </a:solidFill>
                <a:latin typeface="Calibri"/>
                <a:ea typeface="Calibri"/>
                <a:cs typeface="Calibri"/>
                <a:sym typeface="Calibri"/>
              </a:rPr>
              <a:t>Quartiles (quality)</a:t>
            </a:r>
            <a:endParaRPr sz="2000" b="1">
              <a:solidFill>
                <a:schemeClr val="accent2"/>
              </a:solidFill>
              <a:latin typeface="Calibri"/>
              <a:ea typeface="Calibri"/>
              <a:cs typeface="Calibri"/>
              <a:sym typeface="Calibri"/>
            </a:endParaRPr>
          </a:p>
        </p:txBody>
      </p:sp>
      <p:sp>
        <p:nvSpPr>
          <p:cNvPr id="966" name="Google Shape;966;p32"/>
          <p:cNvSpPr txBox="1"/>
          <p:nvPr/>
        </p:nvSpPr>
        <p:spPr>
          <a:xfrm>
            <a:off x="9878291" y="2743267"/>
            <a:ext cx="225093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7F7F7F"/>
                </a:solidFill>
                <a:latin typeface="Calibri"/>
                <a:ea typeface="Calibri"/>
                <a:cs typeface="Calibri"/>
                <a:sym typeface="Calibri"/>
              </a:rPr>
              <a:t>Frequency (quality)</a:t>
            </a:r>
            <a:endParaRPr sz="2000" b="1">
              <a:solidFill>
                <a:srgbClr val="7F7F7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71"/>
        <p:cNvGrpSpPr/>
        <p:nvPr/>
      </p:nvGrpSpPr>
      <p:grpSpPr>
        <a:xfrm>
          <a:off x="0" y="0"/>
          <a:ext cx="0" cy="0"/>
          <a:chOff x="0" y="0"/>
          <a:chExt cx="0" cy="0"/>
        </a:xfrm>
      </p:grpSpPr>
      <p:sp>
        <p:nvSpPr>
          <p:cNvPr id="972" name="Google Shape;972;p33"/>
          <p:cNvSpPr txBox="1">
            <a:spLocks noGrp="1"/>
          </p:cNvSpPr>
          <p:nvPr>
            <p:ph type="title"/>
          </p:nvPr>
        </p:nvSpPr>
        <p:spPr>
          <a:xfrm>
            <a:off x="209550" y="14631"/>
            <a:ext cx="10515600" cy="11093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The dip is natural!</a:t>
            </a:r>
            <a:endParaRPr b="1" dirty="0"/>
          </a:p>
        </p:txBody>
      </p:sp>
      <p:pic>
        <p:nvPicPr>
          <p:cNvPr id="973" name="Google Shape;973;p33"/>
          <p:cNvPicPr preferRelativeResize="0">
            <a:picLocks noGrp="1"/>
          </p:cNvPicPr>
          <p:nvPr>
            <p:ph type="body" idx="1"/>
          </p:nvPr>
        </p:nvPicPr>
        <p:blipFill rotWithShape="1">
          <a:blip r:embed="rId3">
            <a:alphaModFix/>
          </a:blip>
          <a:srcRect r="49447"/>
          <a:stretch/>
        </p:blipFill>
        <p:spPr>
          <a:xfrm>
            <a:off x="838200" y="1306573"/>
            <a:ext cx="4404147" cy="5167312"/>
          </a:xfrm>
          <a:prstGeom prst="rect">
            <a:avLst/>
          </a:prstGeom>
          <a:noFill/>
          <a:ln>
            <a:noFill/>
          </a:ln>
        </p:spPr>
      </p:pic>
      <p:sp>
        <p:nvSpPr>
          <p:cNvPr id="974" name="Google Shape;974;p33"/>
          <p:cNvSpPr/>
          <p:nvPr/>
        </p:nvSpPr>
        <p:spPr>
          <a:xfrm>
            <a:off x="5750098" y="853501"/>
            <a:ext cx="6096000"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“Illumina relies on the sequencing by synthesis procedure. During each cycle of the process the sequencer washes chemicals that include variants for all four nucleotide over the flow cell (which has different clusters with identical DNA fragments for each cluster). The nucleotides have a blocker (terminator cap) so that only 1 base gets added to each molecule of DNA at a time. After the detection of the coupled fluorescence signal the blocker can be removed and the cycle can start again. [over time] the blocker of a nucleotide is not correctly removed after signal detection. In the next cycle no new nucleotide can bind on this DNA fragment and the old nucleotide is detected one more time whereby the fluorescence signal of this old nucleotide (probably) differs from the synchronous signal of the other nucleotides (Fig. 2). From now on this DNA fragment will be 1 cycle behind the rest, polluting the light signal that the sequencer's camera has to read.” </a:t>
            </a:r>
            <a:endParaRPr sz="1800" dirty="0">
              <a:solidFill>
                <a:schemeClr val="dk1"/>
              </a:solidFill>
              <a:latin typeface="Calibri"/>
              <a:ea typeface="Calibri"/>
              <a:cs typeface="Calibri"/>
              <a:sym typeface="Calibri"/>
            </a:endParaRPr>
          </a:p>
        </p:txBody>
      </p:sp>
      <p:sp>
        <p:nvSpPr>
          <p:cNvPr id="975" name="Google Shape;975;p33"/>
          <p:cNvSpPr/>
          <p:nvPr/>
        </p:nvSpPr>
        <p:spPr>
          <a:xfrm>
            <a:off x="2189019" y="6500069"/>
            <a:ext cx="113884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https://www.ecseq.com/support/ngs/why-does-the-sequence-quality-decrease-over-the-read-in-illumina</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391117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256632" y="15830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The </a:t>
            </a:r>
            <a:r>
              <a:rPr lang="en-US" b="1" dirty="0" err="1">
                <a:solidFill>
                  <a:srgbClr val="528DDA"/>
                </a:solidFill>
                <a:latin typeface="Courier New"/>
                <a:ea typeface="Courier New"/>
                <a:cs typeface="Courier New"/>
                <a:sym typeface="Courier New"/>
              </a:rPr>
              <a:t>filterAndTrim</a:t>
            </a:r>
            <a:r>
              <a:rPr lang="en-US" b="1" dirty="0"/>
              <a:t> function</a:t>
            </a:r>
            <a:endParaRPr b="1" dirty="0"/>
          </a:p>
        </p:txBody>
      </p:sp>
      <p:sp>
        <p:nvSpPr>
          <p:cNvPr id="983" name="Google Shape;983;p34"/>
          <p:cNvSpPr/>
          <p:nvPr/>
        </p:nvSpPr>
        <p:spPr>
          <a:xfrm>
            <a:off x="2583180" y="3656013"/>
            <a:ext cx="5074920"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583180" y="4660901"/>
            <a:ext cx="5074920"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Assign taxonomy</a:t>
            </a:r>
            <a:endParaRPr sz="1800" b="1">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2996626" y="2413000"/>
            <a:ext cx="2917281"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04"/>
        <p:cNvGrpSpPr/>
        <p:nvPr/>
      </p:nvGrpSpPr>
      <p:grpSpPr>
        <a:xfrm>
          <a:off x="0" y="0"/>
          <a:ext cx="0" cy="0"/>
          <a:chOff x="0" y="0"/>
          <a:chExt cx="0" cy="0"/>
        </a:xfrm>
      </p:grpSpPr>
      <p:sp>
        <p:nvSpPr>
          <p:cNvPr id="1005" name="Google Shape;1005;p35"/>
          <p:cNvSpPr txBox="1">
            <a:spLocks noGrp="1"/>
          </p:cNvSpPr>
          <p:nvPr>
            <p:ph type="title"/>
          </p:nvPr>
        </p:nvSpPr>
        <p:spPr>
          <a:xfrm>
            <a:off x="198120" y="239395"/>
            <a:ext cx="10515600" cy="8807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The most important line in the pipeline</a:t>
            </a:r>
            <a:endParaRPr b="1" dirty="0"/>
          </a:p>
        </p:txBody>
      </p:sp>
      <p:sp>
        <p:nvSpPr>
          <p:cNvPr id="1006" name="Google Shape;1006;p35"/>
          <p:cNvSpPr txBox="1">
            <a:spLocks noGrp="1"/>
          </p:cNvSpPr>
          <p:nvPr>
            <p:ph type="body" idx="1"/>
          </p:nvPr>
        </p:nvSpPr>
        <p:spPr>
          <a:xfrm>
            <a:off x="575310" y="1783079"/>
            <a:ext cx="10515600" cy="35137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a:solidFill>
                  <a:srgbClr val="528DDA"/>
                </a:solidFill>
                <a:latin typeface="Courier New"/>
                <a:ea typeface="Courier New"/>
                <a:cs typeface="Courier New"/>
                <a:sym typeface="Courier New"/>
              </a:rPr>
              <a:t>out=</a:t>
            </a:r>
            <a:r>
              <a:rPr lang="en-US" dirty="0" err="1">
                <a:solidFill>
                  <a:srgbClr val="528DDA"/>
                </a:solidFill>
                <a:latin typeface="Courier New"/>
                <a:ea typeface="Courier New"/>
                <a:cs typeface="Courier New"/>
                <a:sym typeface="Courier New"/>
              </a:rPr>
              <a:t>filterAndTrim</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fnFs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filtFs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fnRs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filtRs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truncLen</a:t>
            </a:r>
            <a:r>
              <a:rPr lang="en-US" dirty="0">
                <a:solidFill>
                  <a:srgbClr val="528DDA"/>
                </a:solidFill>
                <a:latin typeface="Courier New"/>
                <a:ea typeface="Courier New"/>
                <a:cs typeface="Courier New"/>
                <a:sym typeface="Courier New"/>
              </a:rPr>
              <a:t>=c(240,220),</a:t>
            </a:r>
            <a:r>
              <a:rPr lang="en-US" dirty="0" err="1">
                <a:solidFill>
                  <a:srgbClr val="528DDA"/>
                </a:solidFill>
                <a:latin typeface="Courier New"/>
                <a:ea typeface="Courier New"/>
                <a:cs typeface="Courier New"/>
                <a:sym typeface="Courier New"/>
              </a:rPr>
              <a:t>trimLeft</a:t>
            </a:r>
            <a:r>
              <a:rPr lang="en-US" dirty="0">
                <a:solidFill>
                  <a:srgbClr val="528DDA"/>
                </a:solidFill>
                <a:latin typeface="Courier New"/>
                <a:ea typeface="Courier New"/>
                <a:cs typeface="Courier New"/>
                <a:sym typeface="Courier New"/>
              </a:rPr>
              <a:t>=10, </a:t>
            </a:r>
            <a:r>
              <a:rPr lang="en-US" dirty="0" err="1">
                <a:solidFill>
                  <a:srgbClr val="528DDA"/>
                </a:solidFill>
                <a:latin typeface="Courier New"/>
                <a:ea typeface="Courier New"/>
                <a:cs typeface="Courier New"/>
                <a:sym typeface="Courier New"/>
              </a:rPr>
              <a:t>maxN</a:t>
            </a:r>
            <a:r>
              <a:rPr lang="en-US" dirty="0">
                <a:solidFill>
                  <a:srgbClr val="528DDA"/>
                </a:solidFill>
                <a:latin typeface="Courier New"/>
                <a:ea typeface="Courier New"/>
                <a:cs typeface="Courier New"/>
                <a:sym typeface="Courier New"/>
              </a:rPr>
              <a:t>=0, </a:t>
            </a:r>
            <a:r>
              <a:rPr lang="en-US" dirty="0" err="1">
                <a:solidFill>
                  <a:srgbClr val="528DDA"/>
                </a:solidFill>
                <a:latin typeface="Courier New"/>
                <a:ea typeface="Courier New"/>
                <a:cs typeface="Courier New"/>
                <a:sym typeface="Courier New"/>
              </a:rPr>
              <a:t>maxEE</a:t>
            </a:r>
            <a:r>
              <a:rPr lang="en-US" dirty="0">
                <a:solidFill>
                  <a:srgbClr val="528DDA"/>
                </a:solidFill>
                <a:latin typeface="Courier New"/>
                <a:ea typeface="Courier New"/>
                <a:cs typeface="Courier New"/>
                <a:sym typeface="Courier New"/>
              </a:rPr>
              <a:t>=c(2,2), </a:t>
            </a:r>
            <a:r>
              <a:rPr lang="en-US" dirty="0" err="1">
                <a:solidFill>
                  <a:srgbClr val="528DDA"/>
                </a:solidFill>
                <a:latin typeface="Courier New"/>
                <a:ea typeface="Courier New"/>
                <a:cs typeface="Courier New"/>
                <a:sym typeface="Courier New"/>
              </a:rPr>
              <a:t>truncQ</a:t>
            </a:r>
            <a:r>
              <a:rPr lang="en-US" dirty="0">
                <a:solidFill>
                  <a:srgbClr val="528DDA"/>
                </a:solidFill>
                <a:latin typeface="Courier New"/>
                <a:ea typeface="Courier New"/>
                <a:cs typeface="Courier New"/>
                <a:sym typeface="Courier New"/>
              </a:rPr>
              <a:t>=2, </a:t>
            </a:r>
            <a:r>
              <a:rPr lang="en-US" dirty="0" err="1">
                <a:solidFill>
                  <a:srgbClr val="528DDA"/>
                </a:solidFill>
                <a:latin typeface="Courier New"/>
                <a:ea typeface="Courier New"/>
                <a:cs typeface="Courier New"/>
                <a:sym typeface="Courier New"/>
              </a:rPr>
              <a:t>rm.phix</a:t>
            </a:r>
            <a:r>
              <a:rPr lang="en-US" dirty="0">
                <a:solidFill>
                  <a:srgbClr val="528DDA"/>
                </a:solidFill>
                <a:latin typeface="Courier New"/>
                <a:ea typeface="Courier New"/>
                <a:cs typeface="Courier New"/>
                <a:sym typeface="Courier New"/>
              </a:rPr>
              <a:t>=TRUE, compress=TRUE, multithread=TRUE)</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11"/>
        <p:cNvGrpSpPr/>
        <p:nvPr/>
      </p:nvGrpSpPr>
      <p:grpSpPr>
        <a:xfrm>
          <a:off x="0" y="0"/>
          <a:ext cx="0" cy="0"/>
          <a:chOff x="0" y="0"/>
          <a:chExt cx="0" cy="0"/>
        </a:xfrm>
      </p:grpSpPr>
      <p:sp>
        <p:nvSpPr>
          <p:cNvPr id="1012" name="Google Shape;1012;p36"/>
          <p:cNvSpPr txBox="1">
            <a:spLocks noGrp="1"/>
          </p:cNvSpPr>
          <p:nvPr>
            <p:ph type="title"/>
          </p:nvPr>
        </p:nvSpPr>
        <p:spPr>
          <a:xfrm>
            <a:off x="140970" y="159386"/>
            <a:ext cx="10515600" cy="89188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Every parameter matters: primers</a:t>
            </a:r>
            <a:endParaRPr b="1" dirty="0"/>
          </a:p>
        </p:txBody>
      </p:sp>
      <p:sp>
        <p:nvSpPr>
          <p:cNvPr id="1013" name="Google Shape;1013;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a:solidFill>
                  <a:srgbClr val="528DDA"/>
                </a:solidFill>
                <a:latin typeface="Courier New"/>
                <a:ea typeface="Courier New"/>
                <a:cs typeface="Courier New"/>
                <a:sym typeface="Courier New"/>
              </a:rPr>
              <a:t>out=</a:t>
            </a:r>
            <a:r>
              <a:rPr lang="en-US" dirty="0" err="1">
                <a:solidFill>
                  <a:srgbClr val="528DDA"/>
                </a:solidFill>
                <a:latin typeface="Courier New"/>
                <a:ea typeface="Courier New"/>
                <a:cs typeface="Courier New"/>
                <a:sym typeface="Courier New"/>
              </a:rPr>
              <a:t>filterAndTrim</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fnFs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filtFs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fnRs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filtRs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truncLen</a:t>
            </a:r>
            <a:r>
              <a:rPr lang="en-US" dirty="0">
                <a:solidFill>
                  <a:srgbClr val="528DDA"/>
                </a:solidFill>
                <a:latin typeface="Courier New"/>
                <a:ea typeface="Courier New"/>
                <a:cs typeface="Courier New"/>
                <a:sym typeface="Courier New"/>
              </a:rPr>
              <a:t>=c(240,220),</a:t>
            </a:r>
            <a:r>
              <a:rPr lang="en-US" dirty="0" err="1">
                <a:solidFill>
                  <a:srgbClr val="528DDA"/>
                </a:solidFill>
                <a:latin typeface="Courier New"/>
                <a:ea typeface="Courier New"/>
                <a:cs typeface="Courier New"/>
                <a:sym typeface="Courier New"/>
              </a:rPr>
              <a:t>trimLeft</a:t>
            </a:r>
            <a:r>
              <a:rPr lang="en-US" dirty="0">
                <a:solidFill>
                  <a:srgbClr val="528DDA"/>
                </a:solidFill>
                <a:latin typeface="Courier New"/>
                <a:ea typeface="Courier New"/>
                <a:cs typeface="Courier New"/>
                <a:sym typeface="Courier New"/>
              </a:rPr>
              <a:t>=10, </a:t>
            </a:r>
            <a:r>
              <a:rPr lang="en-US" dirty="0" err="1">
                <a:solidFill>
                  <a:srgbClr val="528DDA"/>
                </a:solidFill>
                <a:latin typeface="Courier New"/>
                <a:ea typeface="Courier New"/>
                <a:cs typeface="Courier New"/>
                <a:sym typeface="Courier New"/>
              </a:rPr>
              <a:t>maxN</a:t>
            </a:r>
            <a:r>
              <a:rPr lang="en-US" dirty="0">
                <a:solidFill>
                  <a:srgbClr val="528DDA"/>
                </a:solidFill>
                <a:latin typeface="Courier New"/>
                <a:ea typeface="Courier New"/>
                <a:cs typeface="Courier New"/>
                <a:sym typeface="Courier New"/>
              </a:rPr>
              <a:t>=0, </a:t>
            </a:r>
            <a:r>
              <a:rPr lang="en-US" dirty="0" err="1">
                <a:solidFill>
                  <a:srgbClr val="528DDA"/>
                </a:solidFill>
                <a:latin typeface="Courier New"/>
                <a:ea typeface="Courier New"/>
                <a:cs typeface="Courier New"/>
                <a:sym typeface="Courier New"/>
              </a:rPr>
              <a:t>maxEE</a:t>
            </a:r>
            <a:r>
              <a:rPr lang="en-US" dirty="0">
                <a:solidFill>
                  <a:srgbClr val="528DDA"/>
                </a:solidFill>
                <a:latin typeface="Courier New"/>
                <a:ea typeface="Courier New"/>
                <a:cs typeface="Courier New"/>
                <a:sym typeface="Courier New"/>
              </a:rPr>
              <a:t>=c(2,2), </a:t>
            </a:r>
            <a:r>
              <a:rPr lang="en-US" dirty="0" err="1">
                <a:solidFill>
                  <a:srgbClr val="528DDA"/>
                </a:solidFill>
                <a:latin typeface="Courier New"/>
                <a:ea typeface="Courier New"/>
                <a:cs typeface="Courier New"/>
                <a:sym typeface="Courier New"/>
              </a:rPr>
              <a:t>truncQ</a:t>
            </a:r>
            <a:r>
              <a:rPr lang="en-US" dirty="0">
                <a:solidFill>
                  <a:srgbClr val="528DDA"/>
                </a:solidFill>
                <a:latin typeface="Courier New"/>
                <a:ea typeface="Courier New"/>
                <a:cs typeface="Courier New"/>
                <a:sym typeface="Courier New"/>
              </a:rPr>
              <a:t>=2, </a:t>
            </a:r>
            <a:r>
              <a:rPr lang="en-US" dirty="0" err="1">
                <a:solidFill>
                  <a:srgbClr val="528DDA"/>
                </a:solidFill>
                <a:latin typeface="Courier New"/>
                <a:ea typeface="Courier New"/>
                <a:cs typeface="Courier New"/>
                <a:sym typeface="Courier New"/>
              </a:rPr>
              <a:t>rm.phix</a:t>
            </a:r>
            <a:r>
              <a:rPr lang="en-US" dirty="0">
                <a:solidFill>
                  <a:srgbClr val="528DDA"/>
                </a:solidFill>
                <a:latin typeface="Courier New"/>
                <a:ea typeface="Courier New"/>
                <a:cs typeface="Courier New"/>
                <a:sym typeface="Courier New"/>
              </a:rPr>
              <a:t>=TRUE, compress=TRUE, multithread=TRUE)</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014" name="Google Shape;1014;p36"/>
          <p:cNvSpPr/>
          <p:nvPr/>
        </p:nvSpPr>
        <p:spPr>
          <a:xfrm>
            <a:off x="5314817" y="2215689"/>
            <a:ext cx="2549769" cy="43961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36"/>
          <p:cNvSpPr txBox="1"/>
          <p:nvPr/>
        </p:nvSpPr>
        <p:spPr>
          <a:xfrm>
            <a:off x="5603719" y="1551682"/>
            <a:ext cx="21112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Can remove primers</a:t>
            </a:r>
            <a:endParaRPr sz="18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20"/>
        <p:cNvGrpSpPr/>
        <p:nvPr/>
      </p:nvGrpSpPr>
      <p:grpSpPr>
        <a:xfrm>
          <a:off x="0" y="0"/>
          <a:ext cx="0" cy="0"/>
          <a:chOff x="0" y="0"/>
          <a:chExt cx="0" cy="0"/>
        </a:xfrm>
      </p:grpSpPr>
      <p:pic>
        <p:nvPicPr>
          <p:cNvPr id="1022" name="Google Shape;1022;p37"/>
          <p:cNvPicPr preferRelativeResize="0">
            <a:picLocks noGrp="1"/>
          </p:cNvPicPr>
          <p:nvPr>
            <p:ph type="body" idx="1"/>
          </p:nvPr>
        </p:nvPicPr>
        <p:blipFill rotWithShape="1">
          <a:blip r:embed="rId3">
            <a:alphaModFix/>
          </a:blip>
          <a:srcRect/>
          <a:stretch/>
        </p:blipFill>
        <p:spPr>
          <a:xfrm>
            <a:off x="1606648" y="929591"/>
            <a:ext cx="8711961" cy="5167312"/>
          </a:xfrm>
          <a:prstGeom prst="rect">
            <a:avLst/>
          </a:prstGeom>
          <a:noFill/>
          <a:ln>
            <a:noFill/>
          </a:ln>
        </p:spPr>
      </p:pic>
      <p:cxnSp>
        <p:nvCxnSpPr>
          <p:cNvPr id="1023" name="Google Shape;1023;p37"/>
          <p:cNvCxnSpPr/>
          <p:nvPr/>
        </p:nvCxnSpPr>
        <p:spPr>
          <a:xfrm>
            <a:off x="2242358" y="561802"/>
            <a:ext cx="0" cy="5888182"/>
          </a:xfrm>
          <a:prstGeom prst="straightConnector1">
            <a:avLst/>
          </a:prstGeom>
          <a:noFill/>
          <a:ln w="19050" cap="flat" cmpd="sng">
            <a:solidFill>
              <a:srgbClr val="FF0000"/>
            </a:solidFill>
            <a:prstDash val="solid"/>
            <a:miter lim="800000"/>
            <a:headEnd type="none" w="sm" len="sm"/>
            <a:tailEnd type="none" w="sm" len="sm"/>
          </a:ln>
        </p:spPr>
      </p:cxnSp>
      <p:cxnSp>
        <p:nvCxnSpPr>
          <p:cNvPr id="1024" name="Google Shape;1024;p37"/>
          <p:cNvCxnSpPr/>
          <p:nvPr/>
        </p:nvCxnSpPr>
        <p:spPr>
          <a:xfrm>
            <a:off x="6648103" y="561802"/>
            <a:ext cx="0" cy="5888182"/>
          </a:xfrm>
          <a:prstGeom prst="straightConnector1">
            <a:avLst/>
          </a:prstGeom>
          <a:noFill/>
          <a:ln w="19050" cap="flat" cmpd="sng">
            <a:solidFill>
              <a:srgbClr val="FF0000"/>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29"/>
        <p:cNvGrpSpPr/>
        <p:nvPr/>
      </p:nvGrpSpPr>
      <p:grpSpPr>
        <a:xfrm>
          <a:off x="0" y="0"/>
          <a:ext cx="0" cy="0"/>
          <a:chOff x="0" y="0"/>
          <a:chExt cx="0" cy="0"/>
        </a:xfrm>
      </p:grpSpPr>
      <p:sp>
        <p:nvSpPr>
          <p:cNvPr id="1030" name="Google Shape;103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Every parameter matters: truncation length</a:t>
            </a:r>
            <a:endParaRPr>
              <a:latin typeface="Calibri"/>
              <a:ea typeface="Calibri"/>
              <a:cs typeface="Calibri"/>
              <a:sym typeface="Calibri"/>
            </a:endParaRPr>
          </a:p>
        </p:txBody>
      </p:sp>
      <p:sp>
        <p:nvSpPr>
          <p:cNvPr id="1031" name="Google Shape;1031;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a:solidFill>
                  <a:srgbClr val="528DDA"/>
                </a:solidFill>
                <a:latin typeface="Courier New"/>
                <a:ea typeface="Courier New"/>
                <a:cs typeface="Courier New"/>
                <a:sym typeface="Courier New"/>
              </a:rPr>
              <a:t>out=filterAndTrim(fnFs, filtFs, fnRs, filtRs, truncLen=c(240,220),trimLeft=10, maxN=0, maxEE=c(2,2), truncQ=2, rm.phix=TRUE, compress=TRUE, multithread=TRUE)</a:t>
            </a:r>
            <a:endParaRPr/>
          </a:p>
          <a:p>
            <a:pPr marL="228600" lvl="0" indent="-50800" algn="l" rtl="0">
              <a:lnSpc>
                <a:spcPct val="90000"/>
              </a:lnSpc>
              <a:spcBef>
                <a:spcPts val="1000"/>
              </a:spcBef>
              <a:spcAft>
                <a:spcPts val="0"/>
              </a:spcAft>
              <a:buClr>
                <a:schemeClr val="dk1"/>
              </a:buClr>
              <a:buSzPts val="2800"/>
              <a:buNone/>
            </a:pPr>
            <a:endParaRPr/>
          </a:p>
        </p:txBody>
      </p:sp>
      <p:sp>
        <p:nvSpPr>
          <p:cNvPr id="1032" name="Google Shape;1032;p38"/>
          <p:cNvSpPr/>
          <p:nvPr/>
        </p:nvSpPr>
        <p:spPr>
          <a:xfrm>
            <a:off x="838200" y="2250857"/>
            <a:ext cx="4454236" cy="40447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3" name="Google Shape;1033;p38"/>
          <p:cNvSpPr txBox="1"/>
          <p:nvPr/>
        </p:nvSpPr>
        <p:spPr>
          <a:xfrm>
            <a:off x="169023" y="2897506"/>
            <a:ext cx="159119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Trim</a:t>
            </a:r>
            <a:endParaRPr sz="2000" b="1"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51"/>
        <p:cNvGrpSpPr/>
        <p:nvPr/>
      </p:nvGrpSpPr>
      <p:grpSpPr>
        <a:xfrm>
          <a:off x="0" y="0"/>
          <a:ext cx="0" cy="0"/>
          <a:chOff x="0" y="0"/>
          <a:chExt cx="0" cy="0"/>
        </a:xfrm>
      </p:grpSpPr>
      <p:sp>
        <p:nvSpPr>
          <p:cNvPr id="352" name="Google Shape;352;p4"/>
          <p:cNvSpPr txBox="1">
            <a:spLocks noGrp="1"/>
          </p:cNvSpPr>
          <p:nvPr>
            <p:ph type="title"/>
          </p:nvPr>
        </p:nvSpPr>
        <p:spPr>
          <a:xfrm>
            <a:off x="167728" y="99302"/>
            <a:ext cx="10515600" cy="9517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Outline for the workshop (Cont.)</a:t>
            </a:r>
            <a:endParaRPr/>
          </a:p>
        </p:txBody>
      </p:sp>
      <p:sp>
        <p:nvSpPr>
          <p:cNvPr id="353" name="Google Shape;353;p4"/>
          <p:cNvSpPr txBox="1">
            <a:spLocks noGrp="1"/>
          </p:cNvSpPr>
          <p:nvPr>
            <p:ph type="body" idx="1"/>
          </p:nvPr>
        </p:nvSpPr>
        <p:spPr>
          <a:xfrm>
            <a:off x="606973" y="1918494"/>
            <a:ext cx="10515600" cy="30210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i="1"/>
              <a:t>Day 3</a:t>
            </a:r>
            <a:endParaRPr/>
          </a:p>
          <a:p>
            <a:pPr marL="685800" lvl="1" indent="-228600" algn="l" rtl="0">
              <a:lnSpc>
                <a:spcPct val="90000"/>
              </a:lnSpc>
              <a:spcBef>
                <a:spcPts val="500"/>
              </a:spcBef>
              <a:spcAft>
                <a:spcPts val="0"/>
              </a:spcAft>
              <a:buClr>
                <a:schemeClr val="dk1"/>
              </a:buClr>
              <a:buSzPts val="2400"/>
              <a:buChar char="•"/>
            </a:pPr>
            <a:r>
              <a:rPr lang="en-US"/>
              <a:t>Trouble-shooting/revisions of concepts learned in the previous day</a:t>
            </a:r>
            <a:endParaRPr/>
          </a:p>
          <a:p>
            <a:pPr marL="685800" lvl="1" indent="-228600" algn="l" rtl="0">
              <a:lnSpc>
                <a:spcPct val="90000"/>
              </a:lnSpc>
              <a:spcBef>
                <a:spcPts val="500"/>
              </a:spcBef>
              <a:spcAft>
                <a:spcPts val="0"/>
              </a:spcAft>
              <a:buClr>
                <a:schemeClr val="dk1"/>
              </a:buClr>
              <a:buSzPts val="2400"/>
              <a:buChar char="•"/>
            </a:pPr>
            <a:r>
              <a:rPr lang="en-US"/>
              <a:t>Exploring the composition of your microbial communities</a:t>
            </a:r>
            <a:endParaRPr/>
          </a:p>
          <a:p>
            <a:pPr marL="685800" lvl="1" indent="-228600" algn="l" rtl="0">
              <a:lnSpc>
                <a:spcPct val="90000"/>
              </a:lnSpc>
              <a:spcBef>
                <a:spcPts val="500"/>
              </a:spcBef>
              <a:spcAft>
                <a:spcPts val="0"/>
              </a:spcAft>
              <a:buClr>
                <a:schemeClr val="dk1"/>
              </a:buClr>
              <a:buSzPts val="2400"/>
              <a:buChar char="•"/>
            </a:pPr>
            <a:r>
              <a:rPr lang="en-US"/>
              <a:t>Correlations and connections between taxa. </a:t>
            </a:r>
            <a:endParaRPr/>
          </a:p>
          <a:p>
            <a:pPr marL="685800" lvl="1" indent="-228600" algn="l" rtl="0">
              <a:lnSpc>
                <a:spcPct val="90000"/>
              </a:lnSpc>
              <a:spcBef>
                <a:spcPts val="500"/>
              </a:spcBef>
              <a:spcAft>
                <a:spcPts val="0"/>
              </a:spcAft>
              <a:buClr>
                <a:schemeClr val="dk1"/>
              </a:buClr>
              <a:buSzPts val="2400"/>
              <a:buChar char="•"/>
            </a:pPr>
            <a:r>
              <a:rPr lang="en-US"/>
              <a:t>Looking for potential drivers of community compositions</a:t>
            </a:r>
            <a:endParaRPr/>
          </a:p>
          <a:p>
            <a:pPr marL="685800" lvl="1" indent="-228600" algn="l" rtl="0">
              <a:lnSpc>
                <a:spcPct val="90000"/>
              </a:lnSpc>
              <a:spcBef>
                <a:spcPts val="500"/>
              </a:spcBef>
              <a:spcAft>
                <a:spcPts val="0"/>
              </a:spcAft>
              <a:buClr>
                <a:schemeClr val="dk1"/>
              </a:buClr>
              <a:buSzPts val="2400"/>
              <a:buChar char="•"/>
            </a:pPr>
            <a:r>
              <a:rPr lang="en-US"/>
              <a:t>Take-home messages and end of workshop</a:t>
            </a:r>
            <a:endParaRPr/>
          </a:p>
          <a:p>
            <a:pPr marL="685800" lvl="1" indent="-76200" algn="l" rtl="0">
              <a:lnSpc>
                <a:spcPct val="90000"/>
              </a:lnSpc>
              <a:spcBef>
                <a:spcPts val="500"/>
              </a:spcBef>
              <a:spcAft>
                <a:spcPts val="0"/>
              </a:spcAft>
              <a:buClr>
                <a:schemeClr val="dk1"/>
              </a:buClr>
              <a:buSzPts val="24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38"/>
        <p:cNvGrpSpPr/>
        <p:nvPr/>
      </p:nvGrpSpPr>
      <p:grpSpPr>
        <a:xfrm>
          <a:off x="0" y="0"/>
          <a:ext cx="0" cy="0"/>
          <a:chOff x="0" y="0"/>
          <a:chExt cx="0" cy="0"/>
        </a:xfrm>
      </p:grpSpPr>
      <p:pic>
        <p:nvPicPr>
          <p:cNvPr id="1040" name="Google Shape;1040;p39"/>
          <p:cNvPicPr preferRelativeResize="0">
            <a:picLocks noGrp="1"/>
          </p:cNvPicPr>
          <p:nvPr>
            <p:ph type="body" idx="1"/>
          </p:nvPr>
        </p:nvPicPr>
        <p:blipFill rotWithShape="1">
          <a:blip r:embed="rId3">
            <a:alphaModFix/>
          </a:blip>
          <a:srcRect/>
          <a:stretch/>
        </p:blipFill>
        <p:spPr>
          <a:xfrm>
            <a:off x="1446628" y="872441"/>
            <a:ext cx="8711961" cy="5167312"/>
          </a:xfrm>
          <a:prstGeom prst="rect">
            <a:avLst/>
          </a:prstGeom>
          <a:noFill/>
          <a:ln>
            <a:noFill/>
          </a:ln>
        </p:spPr>
      </p:pic>
      <p:cxnSp>
        <p:nvCxnSpPr>
          <p:cNvPr id="1041" name="Google Shape;1041;p39"/>
          <p:cNvCxnSpPr/>
          <p:nvPr/>
        </p:nvCxnSpPr>
        <p:spPr>
          <a:xfrm>
            <a:off x="4845453" y="546216"/>
            <a:ext cx="0" cy="5888182"/>
          </a:xfrm>
          <a:prstGeom prst="straightConnector1">
            <a:avLst/>
          </a:prstGeom>
          <a:noFill/>
          <a:ln w="19050" cap="flat" cmpd="sng">
            <a:solidFill>
              <a:srgbClr val="FF0000"/>
            </a:solidFill>
            <a:prstDash val="solid"/>
            <a:miter lim="800000"/>
            <a:headEnd type="none" w="sm" len="sm"/>
            <a:tailEnd type="none" w="sm" len="sm"/>
          </a:ln>
        </p:spPr>
      </p:cxnSp>
      <p:cxnSp>
        <p:nvCxnSpPr>
          <p:cNvPr id="1042" name="Google Shape;1042;p39"/>
          <p:cNvCxnSpPr/>
          <p:nvPr/>
        </p:nvCxnSpPr>
        <p:spPr>
          <a:xfrm>
            <a:off x="8843355" y="421525"/>
            <a:ext cx="0" cy="5888182"/>
          </a:xfrm>
          <a:prstGeom prst="straightConnector1">
            <a:avLst/>
          </a:prstGeom>
          <a:noFill/>
          <a:ln w="19050" cap="flat" cmpd="sng">
            <a:solidFill>
              <a:srgbClr val="FF0000"/>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47"/>
        <p:cNvGrpSpPr/>
        <p:nvPr/>
      </p:nvGrpSpPr>
      <p:grpSpPr>
        <a:xfrm>
          <a:off x="0" y="0"/>
          <a:ext cx="0" cy="0"/>
          <a:chOff x="0" y="0"/>
          <a:chExt cx="0" cy="0"/>
        </a:xfrm>
      </p:grpSpPr>
      <p:sp>
        <p:nvSpPr>
          <p:cNvPr id="1048" name="Google Shape;1048;p40"/>
          <p:cNvSpPr txBox="1">
            <a:spLocks noGrp="1"/>
          </p:cNvSpPr>
          <p:nvPr>
            <p:ph type="title"/>
          </p:nvPr>
        </p:nvSpPr>
        <p:spPr>
          <a:xfrm>
            <a:off x="69584" y="159385"/>
            <a:ext cx="10515600" cy="9950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Every parameter matters: error checking</a:t>
            </a:r>
            <a:endParaRPr b="1" dirty="0"/>
          </a:p>
        </p:txBody>
      </p:sp>
      <p:sp>
        <p:nvSpPr>
          <p:cNvPr id="1049" name="Google Shape;1049;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a:solidFill>
                  <a:srgbClr val="528DDA"/>
                </a:solidFill>
                <a:latin typeface="Courier New"/>
                <a:ea typeface="Courier New"/>
                <a:cs typeface="Courier New"/>
                <a:sym typeface="Courier New"/>
              </a:rPr>
              <a:t>out=filterAndTrim(fnFs, filtFs, fnRs, filtRs, truncLen=c(240,220),trimLeft=10, maxN=0, maxEE=c(2,2), truncQ=2, rm.phix=TRUE, compress=TRUE, multithread=TRUE)</a:t>
            </a:r>
            <a:endParaRPr/>
          </a:p>
          <a:p>
            <a:pPr marL="228600" lvl="0" indent="-50800" algn="l" rtl="0">
              <a:lnSpc>
                <a:spcPct val="90000"/>
              </a:lnSpc>
              <a:spcBef>
                <a:spcPts val="1000"/>
              </a:spcBef>
              <a:spcAft>
                <a:spcPts val="0"/>
              </a:spcAft>
              <a:buClr>
                <a:schemeClr val="dk1"/>
              </a:buClr>
              <a:buSzPts val="2800"/>
              <a:buNone/>
            </a:pPr>
            <a:endParaRPr/>
          </a:p>
        </p:txBody>
      </p:sp>
      <p:sp>
        <p:nvSpPr>
          <p:cNvPr id="1050" name="Google Shape;1050;p40"/>
          <p:cNvSpPr/>
          <p:nvPr/>
        </p:nvSpPr>
        <p:spPr>
          <a:xfrm>
            <a:off x="1004455" y="2655331"/>
            <a:ext cx="3041072" cy="36933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1" name="Google Shape;1051;p40"/>
          <p:cNvSpPr txBox="1"/>
          <p:nvPr/>
        </p:nvSpPr>
        <p:spPr>
          <a:xfrm>
            <a:off x="69584" y="2516831"/>
            <a:ext cx="9348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Quality </a:t>
            </a:r>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filter</a:t>
            </a:r>
            <a:endParaRPr sz="18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56"/>
        <p:cNvGrpSpPr/>
        <p:nvPr/>
      </p:nvGrpSpPr>
      <p:grpSpPr>
        <a:xfrm>
          <a:off x="0" y="0"/>
          <a:ext cx="0" cy="0"/>
          <a:chOff x="0" y="0"/>
          <a:chExt cx="0" cy="0"/>
        </a:xfrm>
      </p:grpSpPr>
      <p:sp>
        <p:nvSpPr>
          <p:cNvPr id="1057" name="Google Shape;1057;p41"/>
          <p:cNvSpPr txBox="1">
            <a:spLocks noGrp="1"/>
          </p:cNvSpPr>
          <p:nvPr>
            <p:ph type="title"/>
          </p:nvPr>
        </p:nvSpPr>
        <p:spPr>
          <a:xfrm>
            <a:off x="83820" y="193675"/>
            <a:ext cx="10515600" cy="9036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Every parameter matters: error checking</a:t>
            </a:r>
            <a:endParaRPr b="1" dirty="0"/>
          </a:p>
        </p:txBody>
      </p:sp>
      <p:sp>
        <p:nvSpPr>
          <p:cNvPr id="1058" name="Google Shape;1058;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a:solidFill>
                  <a:srgbClr val="528DDA"/>
                </a:solidFill>
                <a:latin typeface="Courier New"/>
                <a:ea typeface="Courier New"/>
                <a:cs typeface="Courier New"/>
                <a:sym typeface="Courier New"/>
              </a:rPr>
              <a:t>out=filterAndTrim(fnFs, filtFs, fnRs, filtRs, truncLen=c(240,220),trimLeft=10, maxN=0, maxEE=c(2,2), truncQ=2, rm.phix=TRUE, compress=TRUE, multithread=TRUE)</a:t>
            </a:r>
            <a:endParaRPr/>
          </a:p>
          <a:p>
            <a:pPr marL="228600" lvl="0" indent="-50800" algn="l" rtl="0">
              <a:lnSpc>
                <a:spcPct val="90000"/>
              </a:lnSpc>
              <a:spcBef>
                <a:spcPts val="1000"/>
              </a:spcBef>
              <a:spcAft>
                <a:spcPts val="0"/>
              </a:spcAft>
              <a:buClr>
                <a:schemeClr val="dk1"/>
              </a:buClr>
              <a:buSzPts val="2800"/>
              <a:buNone/>
            </a:pPr>
            <a:endParaRPr/>
          </a:p>
        </p:txBody>
      </p:sp>
      <p:sp>
        <p:nvSpPr>
          <p:cNvPr id="1059" name="Google Shape;1059;p41"/>
          <p:cNvSpPr/>
          <p:nvPr/>
        </p:nvSpPr>
        <p:spPr>
          <a:xfrm>
            <a:off x="6255328" y="2655330"/>
            <a:ext cx="3041072" cy="36933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0" name="Google Shape;1060;p41"/>
          <p:cNvSpPr txBox="1"/>
          <p:nvPr/>
        </p:nvSpPr>
        <p:spPr>
          <a:xfrm>
            <a:off x="8462891" y="3159599"/>
            <a:ext cx="24899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Remove </a:t>
            </a:r>
            <a:r>
              <a:rPr lang="en-US" sz="1800" b="1" dirty="0" err="1">
                <a:solidFill>
                  <a:srgbClr val="FF0000"/>
                </a:solidFill>
                <a:latin typeface="Calibri"/>
                <a:ea typeface="Calibri"/>
                <a:cs typeface="Calibri"/>
                <a:sym typeface="Calibri"/>
              </a:rPr>
              <a:t>PhiX</a:t>
            </a:r>
            <a:r>
              <a:rPr lang="en-US" sz="1800" b="1" dirty="0">
                <a:solidFill>
                  <a:srgbClr val="FF0000"/>
                </a:solidFill>
                <a:latin typeface="Calibri"/>
                <a:ea typeface="Calibri"/>
                <a:cs typeface="Calibri"/>
                <a:sym typeface="Calibri"/>
              </a:rPr>
              <a:t> sequences</a:t>
            </a:r>
            <a:endParaRPr sz="1800" b="1"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64"/>
        <p:cNvGrpSpPr/>
        <p:nvPr/>
      </p:nvGrpSpPr>
      <p:grpSpPr>
        <a:xfrm>
          <a:off x="0" y="0"/>
          <a:ext cx="0" cy="0"/>
          <a:chOff x="0" y="0"/>
          <a:chExt cx="0" cy="0"/>
        </a:xfrm>
      </p:grpSpPr>
      <p:sp>
        <p:nvSpPr>
          <p:cNvPr id="1065" name="Google Shape;1065;p42"/>
          <p:cNvSpPr txBox="1">
            <a:spLocks noGrp="1"/>
          </p:cNvSpPr>
          <p:nvPr>
            <p:ph type="title"/>
          </p:nvPr>
        </p:nvSpPr>
        <p:spPr>
          <a:xfrm>
            <a:off x="152400" y="104073"/>
            <a:ext cx="10515600" cy="94869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Trimming is a game of compromise</a:t>
            </a:r>
            <a:endParaRPr b="1" dirty="0"/>
          </a:p>
        </p:txBody>
      </p:sp>
      <p:pic>
        <p:nvPicPr>
          <p:cNvPr id="1066" name="Google Shape;1066;p42"/>
          <p:cNvPicPr preferRelativeResize="0">
            <a:picLocks noGrp="1"/>
          </p:cNvPicPr>
          <p:nvPr>
            <p:ph type="body" idx="1"/>
          </p:nvPr>
        </p:nvPicPr>
        <p:blipFill rotWithShape="1">
          <a:blip r:embed="rId3">
            <a:alphaModFix/>
          </a:blip>
          <a:srcRect/>
          <a:stretch/>
        </p:blipFill>
        <p:spPr>
          <a:xfrm>
            <a:off x="872489" y="1325562"/>
            <a:ext cx="2542309" cy="5137901"/>
          </a:xfrm>
          <a:prstGeom prst="rect">
            <a:avLst/>
          </a:prstGeom>
          <a:noFill/>
          <a:ln>
            <a:noFill/>
          </a:ln>
        </p:spPr>
      </p:pic>
      <p:sp>
        <p:nvSpPr>
          <p:cNvPr id="1067" name="Google Shape;1067;p42"/>
          <p:cNvSpPr/>
          <p:nvPr/>
        </p:nvSpPr>
        <p:spPr>
          <a:xfrm>
            <a:off x="1128800" y="1616075"/>
            <a:ext cx="304800" cy="98367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8" name="Google Shape;1068;p42"/>
          <p:cNvSpPr txBox="1"/>
          <p:nvPr/>
        </p:nvSpPr>
        <p:spPr>
          <a:xfrm>
            <a:off x="165908" y="1784745"/>
            <a:ext cx="1079961"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Trim ~10 </a:t>
            </a:r>
            <a:r>
              <a:rPr lang="en-US" sz="2000" dirty="0" err="1">
                <a:solidFill>
                  <a:schemeClr val="dk1"/>
                </a:solidFill>
                <a:latin typeface="Calibri"/>
                <a:ea typeface="Calibri"/>
                <a:cs typeface="Calibri"/>
                <a:sym typeface="Calibri"/>
              </a:rPr>
              <a:t>bp</a:t>
            </a:r>
            <a:r>
              <a:rPr lang="en-US" sz="2000" dirty="0">
                <a:solidFill>
                  <a:schemeClr val="dk1"/>
                </a:solidFill>
                <a:latin typeface="Calibri"/>
                <a:ea typeface="Calibri"/>
                <a:cs typeface="Calibri"/>
                <a:sym typeface="Calibri"/>
              </a:rPr>
              <a:t>? </a:t>
            </a:r>
            <a:endParaRPr sz="2000" dirty="0">
              <a:solidFill>
                <a:schemeClr val="dk1"/>
              </a:solidFill>
              <a:latin typeface="Calibri"/>
              <a:ea typeface="Calibri"/>
              <a:cs typeface="Calibri"/>
              <a:sym typeface="Calibri"/>
            </a:endParaRPr>
          </a:p>
        </p:txBody>
      </p:sp>
      <p:sp>
        <p:nvSpPr>
          <p:cNvPr id="1069" name="Google Shape;1069;p42"/>
          <p:cNvSpPr/>
          <p:nvPr/>
        </p:nvSpPr>
        <p:spPr>
          <a:xfrm>
            <a:off x="1128799" y="5536911"/>
            <a:ext cx="2092035" cy="98367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71" name="Google Shape;1071;p42"/>
          <p:cNvCxnSpPr/>
          <p:nvPr/>
        </p:nvCxnSpPr>
        <p:spPr>
          <a:xfrm>
            <a:off x="2424197" y="2655166"/>
            <a:ext cx="1593273" cy="0"/>
          </a:xfrm>
          <a:prstGeom prst="straightConnector1">
            <a:avLst/>
          </a:prstGeom>
          <a:noFill/>
          <a:ln w="28575" cap="flat" cmpd="sng">
            <a:solidFill>
              <a:srgbClr val="FF0000"/>
            </a:solidFill>
            <a:prstDash val="solid"/>
            <a:miter lim="800000"/>
            <a:headEnd type="none" w="sm" len="sm"/>
            <a:tailEnd type="triangle" w="med" len="med"/>
          </a:ln>
        </p:spPr>
      </p:cxnSp>
      <p:sp>
        <p:nvSpPr>
          <p:cNvPr id="1072" name="Google Shape;1072;p42"/>
          <p:cNvSpPr txBox="1"/>
          <p:nvPr/>
        </p:nvSpPr>
        <p:spPr>
          <a:xfrm>
            <a:off x="4168141" y="2439650"/>
            <a:ext cx="402474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Trim here? ~200 </a:t>
            </a:r>
            <a:r>
              <a:rPr lang="en-US" sz="2000" dirty="0" err="1">
                <a:solidFill>
                  <a:schemeClr val="dk1"/>
                </a:solidFill>
                <a:latin typeface="Calibri"/>
                <a:ea typeface="Calibri"/>
                <a:cs typeface="Calibri"/>
                <a:sym typeface="Calibri"/>
              </a:rPr>
              <a:t>bp</a:t>
            </a:r>
            <a:endParaRPr sz="2000" dirty="0">
              <a:solidFill>
                <a:schemeClr val="dk1"/>
              </a:solidFill>
              <a:latin typeface="Calibri"/>
              <a:ea typeface="Calibri"/>
              <a:cs typeface="Calibri"/>
              <a:sym typeface="Calibri"/>
            </a:endParaRPr>
          </a:p>
        </p:txBody>
      </p:sp>
      <p:cxnSp>
        <p:nvCxnSpPr>
          <p:cNvPr id="1073" name="Google Shape;1073;p42"/>
          <p:cNvCxnSpPr/>
          <p:nvPr/>
        </p:nvCxnSpPr>
        <p:spPr>
          <a:xfrm>
            <a:off x="6590954" y="2626014"/>
            <a:ext cx="1551709" cy="13671"/>
          </a:xfrm>
          <a:prstGeom prst="straightConnector1">
            <a:avLst/>
          </a:prstGeom>
          <a:noFill/>
          <a:ln w="22225" cap="flat" cmpd="sng">
            <a:solidFill>
              <a:schemeClr val="accent1"/>
            </a:solidFill>
            <a:prstDash val="solid"/>
            <a:miter lim="800000"/>
            <a:headEnd type="none" w="sm" len="sm"/>
            <a:tailEnd type="triangle" w="med" len="med"/>
          </a:ln>
        </p:spPr>
      </p:cxnSp>
      <p:sp>
        <p:nvSpPr>
          <p:cNvPr id="1074" name="Google Shape;1074;p42"/>
          <p:cNvSpPr txBox="1"/>
          <p:nvPr/>
        </p:nvSpPr>
        <p:spPr>
          <a:xfrm>
            <a:off x="8192886" y="2469394"/>
            <a:ext cx="319520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200-10=190 </a:t>
            </a:r>
            <a:r>
              <a:rPr lang="en-US" sz="2000" dirty="0" err="1">
                <a:solidFill>
                  <a:schemeClr val="dk1"/>
                </a:solidFill>
                <a:latin typeface="Calibri"/>
                <a:ea typeface="Calibri"/>
                <a:cs typeface="Calibri"/>
                <a:sym typeface="Calibri"/>
              </a:rPr>
              <a:t>bp</a:t>
            </a:r>
            <a:r>
              <a:rPr lang="en-US" sz="2000" dirty="0">
                <a:solidFill>
                  <a:schemeClr val="dk1"/>
                </a:solidFill>
                <a:latin typeface="Calibri"/>
                <a:ea typeface="Calibri"/>
                <a:cs typeface="Calibri"/>
                <a:sym typeface="Calibri"/>
              </a:rPr>
              <a:t> fragments</a:t>
            </a:r>
            <a:endParaRPr sz="2000" dirty="0">
              <a:solidFill>
                <a:schemeClr val="dk1"/>
              </a:solidFill>
              <a:latin typeface="Calibri"/>
              <a:ea typeface="Calibri"/>
              <a:cs typeface="Calibri"/>
              <a:sym typeface="Calibri"/>
            </a:endParaRPr>
          </a:p>
        </p:txBody>
      </p:sp>
      <p:sp>
        <p:nvSpPr>
          <p:cNvPr id="1076" name="Google Shape;1076;p42"/>
          <p:cNvSpPr/>
          <p:nvPr/>
        </p:nvSpPr>
        <p:spPr>
          <a:xfrm>
            <a:off x="8954702" y="3092150"/>
            <a:ext cx="802362" cy="802362"/>
          </a:xfrm>
          <a:prstGeom prst="mathNotEqual">
            <a:avLst>
              <a:gd name="adj1" fmla="val 23520"/>
              <a:gd name="adj2" fmla="val 6600000"/>
              <a:gd name="adj3" fmla="val 1176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17" name="Google Shape;799;p17"/>
          <p:cNvGrpSpPr/>
          <p:nvPr/>
        </p:nvGrpSpPr>
        <p:grpSpPr>
          <a:xfrm>
            <a:off x="7522477" y="4859310"/>
            <a:ext cx="1512235" cy="183483"/>
            <a:chOff x="8460827" y="5961996"/>
            <a:chExt cx="2816773" cy="252248"/>
          </a:xfrm>
        </p:grpSpPr>
        <p:sp>
          <p:nvSpPr>
            <p:cNvPr id="18"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799;p17"/>
          <p:cNvGrpSpPr/>
          <p:nvPr/>
        </p:nvGrpSpPr>
        <p:grpSpPr>
          <a:xfrm rot="10800000">
            <a:off x="9458753" y="5171497"/>
            <a:ext cx="1512235" cy="183483"/>
            <a:chOff x="8460827" y="5961996"/>
            <a:chExt cx="2816773" cy="252248"/>
          </a:xfrm>
        </p:grpSpPr>
        <p:sp>
          <p:nvSpPr>
            <p:cNvPr id="22"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4" name="Google Shape;799;p17"/>
          <p:cNvGrpSpPr/>
          <p:nvPr/>
        </p:nvGrpSpPr>
        <p:grpSpPr>
          <a:xfrm>
            <a:off x="7522477" y="4226606"/>
            <a:ext cx="3076036" cy="219508"/>
            <a:chOff x="8460827" y="5961996"/>
            <a:chExt cx="2816773" cy="252248"/>
          </a:xfrm>
        </p:grpSpPr>
        <p:sp>
          <p:nvSpPr>
            <p:cNvPr id="25" name="Google Shape;800;p17"/>
            <p:cNvSpPr/>
            <p:nvPr/>
          </p:nvSpPr>
          <p:spPr>
            <a:xfrm>
              <a:off x="8818179" y="5961996"/>
              <a:ext cx="2459421" cy="252248"/>
            </a:xfrm>
            <a:prstGeom prst="rect">
              <a:avLst/>
            </a:prstGeom>
            <a:solidFill>
              <a:schemeClr val="accent2">
                <a:lumMod val="20000"/>
                <a:lumOff val="8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7" name="Google Shape;801;p17"/>
          <p:cNvSpPr/>
          <p:nvPr/>
        </p:nvSpPr>
        <p:spPr>
          <a:xfrm>
            <a:off x="10598513" y="4226606"/>
            <a:ext cx="372475" cy="21950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TextBox 4"/>
          <p:cNvSpPr txBox="1"/>
          <p:nvPr/>
        </p:nvSpPr>
        <p:spPr>
          <a:xfrm>
            <a:off x="10314992" y="3694457"/>
            <a:ext cx="1120140" cy="400110"/>
          </a:xfrm>
          <a:prstGeom prst="rect">
            <a:avLst/>
          </a:prstGeom>
          <a:noFill/>
        </p:spPr>
        <p:txBody>
          <a:bodyPr wrap="square" rtlCol="0">
            <a:spAutoFit/>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500 bp</a:t>
            </a:r>
            <a:r>
              <a:rPr lang="en-US" sz="2000" dirty="0">
                <a:latin typeface="Calibri" panose="020F0502020204030204" pitchFamily="34" charset="0"/>
                <a:ea typeface="Calibri" panose="020F0502020204030204" pitchFamily="34" charset="0"/>
                <a:cs typeface="Calibri" panose="020F0502020204030204" pitchFamily="34" charset="0"/>
              </a:rPr>
              <a:t>s</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p:cNvSpPr txBox="1"/>
          <p:nvPr/>
        </p:nvSpPr>
        <p:spPr>
          <a:xfrm>
            <a:off x="7814450" y="5228949"/>
            <a:ext cx="1120140" cy="400110"/>
          </a:xfrm>
          <a:prstGeom prst="rect">
            <a:avLst/>
          </a:prstGeom>
          <a:noFill/>
        </p:spPr>
        <p:txBody>
          <a:bodyPr wrap="square" rtlCol="0">
            <a:spAutoFit/>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190 bp</a:t>
            </a:r>
            <a:r>
              <a:rPr lang="en-US" sz="2000" dirty="0">
                <a:latin typeface="Calibri" panose="020F0502020204030204" pitchFamily="34" charset="0"/>
                <a:ea typeface="Calibri" panose="020F0502020204030204" pitchFamily="34" charset="0"/>
                <a:cs typeface="Calibri" panose="020F0502020204030204" pitchFamily="34" charset="0"/>
              </a:rPr>
              <a:t>s</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30" name="TextBox 29"/>
          <p:cNvSpPr txBox="1"/>
          <p:nvPr/>
        </p:nvSpPr>
        <p:spPr>
          <a:xfrm>
            <a:off x="9658997" y="5482193"/>
            <a:ext cx="1120140" cy="400110"/>
          </a:xfrm>
          <a:prstGeom prst="rect">
            <a:avLst/>
          </a:prstGeom>
          <a:noFill/>
        </p:spPr>
        <p:txBody>
          <a:bodyPr wrap="square" rtlCol="0">
            <a:spAutoFit/>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190 bp</a:t>
            </a:r>
            <a:r>
              <a:rPr lang="en-US" sz="2000" dirty="0">
                <a:latin typeface="Calibri" panose="020F0502020204030204" pitchFamily="34" charset="0"/>
                <a:ea typeface="Calibri" panose="020F0502020204030204" pitchFamily="34" charset="0"/>
                <a:cs typeface="Calibri" panose="020F0502020204030204" pitchFamily="34" charset="0"/>
              </a:rPr>
              <a:t>s</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p:cNvSpPr txBox="1"/>
          <p:nvPr/>
        </p:nvSpPr>
        <p:spPr>
          <a:xfrm>
            <a:off x="8695546" y="6124353"/>
            <a:ext cx="1619445" cy="400110"/>
          </a:xfrm>
          <a:prstGeom prst="rect">
            <a:avLst/>
          </a:prstGeom>
          <a:noFill/>
        </p:spPr>
        <p:txBody>
          <a:bodyPr wrap="square" rtlCol="0">
            <a:spAutoFit/>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No merger</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P spid="29" grpId="0"/>
      <p:bldP spid="30"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401404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The </a:t>
            </a:r>
            <a:r>
              <a:rPr lang="en-US" dirty="0" err="1" smtClean="0">
                <a:solidFill>
                  <a:srgbClr val="528DDA"/>
                </a:solidFill>
                <a:latin typeface="Courier New"/>
                <a:cs typeface="Courier New"/>
                <a:sym typeface="Courier New"/>
              </a:rPr>
              <a:t>l</a:t>
            </a:r>
            <a:r>
              <a:rPr lang="en-US" dirty="0" err="1" smtClean="0">
                <a:solidFill>
                  <a:srgbClr val="528DDA"/>
                </a:solidFill>
                <a:latin typeface="Courier New"/>
                <a:ea typeface="Courier New"/>
                <a:cs typeface="Courier New"/>
                <a:sym typeface="Courier New"/>
              </a:rPr>
              <a:t>earnErrors</a:t>
            </a:r>
            <a:r>
              <a:rPr lang="en-US" dirty="0" smtClean="0">
                <a:solidFill>
                  <a:srgbClr val="528DDA"/>
                </a:solidFill>
                <a:latin typeface="Courier New"/>
                <a:ea typeface="Courier New"/>
                <a:cs typeface="Courier New"/>
                <a:sym typeface="Courier New"/>
              </a:rPr>
              <a:t> </a:t>
            </a: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and</a:t>
            </a:r>
            <a:r>
              <a:rPr lang="en-US" dirty="0">
                <a:solidFill>
                  <a:srgbClr val="528DDA"/>
                </a:solidFill>
                <a:latin typeface="Courier New"/>
                <a:ea typeface="Calibri" panose="020F0502020204030204" pitchFamily="34" charset="0"/>
                <a:cs typeface="Courier New"/>
                <a:sym typeface="Courier New"/>
              </a:rPr>
              <a:t> </a:t>
            </a:r>
            <a:r>
              <a:rPr lang="en-US" dirty="0" smtClean="0">
                <a:solidFill>
                  <a:srgbClr val="528DDA"/>
                </a:solidFill>
                <a:latin typeface="Courier New"/>
                <a:ea typeface="Courier New"/>
                <a:cs typeface="Courier New"/>
                <a:sym typeface="Courier New"/>
              </a:rPr>
              <a:t>dada</a:t>
            </a:r>
            <a:r>
              <a:rPr lang="en-US" dirty="0" smtClean="0"/>
              <a:t> functions</a:t>
            </a:r>
            <a:endParaRPr dirty="0"/>
          </a:p>
        </p:txBody>
      </p:sp>
      <p:sp>
        <p:nvSpPr>
          <p:cNvPr id="983" name="Google Shape;983;p34"/>
          <p:cNvSpPr/>
          <p:nvPr/>
        </p:nvSpPr>
        <p:spPr>
          <a:xfrm>
            <a:off x="2951216" y="3656013"/>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951216" y="4660901"/>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Assign taxonomy</a:t>
            </a:r>
            <a:endParaRPr sz="1800" b="1" dirty="0">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5923017" y="2405530"/>
            <a:ext cx="1512978"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extLst>
      <p:ext uri="{BB962C8B-B14F-4D97-AF65-F5344CB8AC3E}">
        <p14:creationId xmlns:p14="http://schemas.microsoft.com/office/powerpoint/2010/main" val="68150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81"/>
        <p:cNvGrpSpPr/>
        <p:nvPr/>
      </p:nvGrpSpPr>
      <p:grpSpPr>
        <a:xfrm>
          <a:off x="0" y="0"/>
          <a:ext cx="0" cy="0"/>
          <a:chOff x="0" y="0"/>
          <a:chExt cx="0" cy="0"/>
        </a:xfrm>
      </p:grpSpPr>
      <p:sp>
        <p:nvSpPr>
          <p:cNvPr id="1082" name="Google Shape;1082;p43"/>
          <p:cNvSpPr txBox="1">
            <a:spLocks noGrp="1"/>
          </p:cNvSpPr>
          <p:nvPr>
            <p:ph type="title"/>
          </p:nvPr>
        </p:nvSpPr>
        <p:spPr>
          <a:xfrm>
            <a:off x="83820" y="20340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Generate an error model for the data</a:t>
            </a:r>
            <a:endParaRPr b="1" dirty="0"/>
          </a:p>
        </p:txBody>
      </p:sp>
      <p:sp>
        <p:nvSpPr>
          <p:cNvPr id="1083" name="Google Shape;1083;p43"/>
          <p:cNvSpPr txBox="1">
            <a:spLocks noGrp="1"/>
          </p:cNvSpPr>
          <p:nvPr>
            <p:ph type="body" idx="1"/>
          </p:nvPr>
        </p:nvSpPr>
        <p:spPr>
          <a:xfrm>
            <a:off x="929640" y="2705735"/>
            <a:ext cx="10515600" cy="176339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errF</a:t>
            </a:r>
            <a:r>
              <a:rPr lang="en-US" dirty="0">
                <a:solidFill>
                  <a:srgbClr val="528DDA"/>
                </a:solidFill>
                <a:latin typeface="Courier New"/>
                <a:ea typeface="Courier New"/>
                <a:cs typeface="Courier New"/>
                <a:sym typeface="Courier New"/>
              </a:rPr>
              <a:t> = </a:t>
            </a:r>
            <a:r>
              <a:rPr lang="en-US" dirty="0" err="1">
                <a:solidFill>
                  <a:srgbClr val="528DDA"/>
                </a:solidFill>
                <a:latin typeface="Courier New"/>
                <a:ea typeface="Courier New"/>
                <a:cs typeface="Courier New"/>
                <a:sym typeface="Courier New"/>
              </a:rPr>
              <a:t>learnErrors</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filtFs</a:t>
            </a:r>
            <a:r>
              <a:rPr lang="en-US" dirty="0">
                <a:solidFill>
                  <a:srgbClr val="528DDA"/>
                </a:solidFill>
                <a:latin typeface="Courier New"/>
                <a:ea typeface="Courier New"/>
                <a:cs typeface="Courier New"/>
                <a:sym typeface="Courier New"/>
              </a:rPr>
              <a:t>, multithread=TRUE)</a:t>
            </a:r>
            <a:endParaRPr dirty="0"/>
          </a:p>
          <a:p>
            <a:pPr marL="228600" lvl="0" indent="-228600" algn="l" rtl="0">
              <a:lnSpc>
                <a:spcPct val="90000"/>
              </a:lnSpc>
              <a:spcBef>
                <a:spcPts val="100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errR</a:t>
            </a:r>
            <a:r>
              <a:rPr lang="en-US" dirty="0">
                <a:solidFill>
                  <a:srgbClr val="528DDA"/>
                </a:solidFill>
                <a:latin typeface="Courier New"/>
                <a:ea typeface="Courier New"/>
                <a:cs typeface="Courier New"/>
                <a:sym typeface="Courier New"/>
              </a:rPr>
              <a:t> = </a:t>
            </a:r>
            <a:r>
              <a:rPr lang="en-US" dirty="0" err="1">
                <a:solidFill>
                  <a:srgbClr val="528DDA"/>
                </a:solidFill>
                <a:latin typeface="Courier New"/>
                <a:ea typeface="Courier New"/>
                <a:cs typeface="Courier New"/>
                <a:sym typeface="Courier New"/>
              </a:rPr>
              <a:t>learnErrors</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filtRs</a:t>
            </a:r>
            <a:r>
              <a:rPr lang="en-US" dirty="0">
                <a:solidFill>
                  <a:srgbClr val="528DDA"/>
                </a:solidFill>
                <a:latin typeface="Courier New"/>
                <a:ea typeface="Courier New"/>
                <a:cs typeface="Courier New"/>
                <a:sym typeface="Courier New"/>
              </a:rPr>
              <a:t>, multithread=TRUE)</a:t>
            </a:r>
            <a:endParaRPr dirty="0"/>
          </a:p>
          <a:p>
            <a:pPr marL="228600" lvl="0" indent="-228600" algn="l" rtl="0">
              <a:lnSpc>
                <a:spcPct val="90000"/>
              </a:lnSpc>
              <a:spcBef>
                <a:spcPts val="100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plotErrors</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errF</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nominalQ</a:t>
            </a:r>
            <a:r>
              <a:rPr lang="en-US" dirty="0">
                <a:solidFill>
                  <a:srgbClr val="528DDA"/>
                </a:solidFill>
                <a:latin typeface="Courier New"/>
                <a:ea typeface="Courier New"/>
                <a:cs typeface="Courier New"/>
                <a:sym typeface="Courier New"/>
              </a:rPr>
              <a:t>=TRUE)</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88"/>
        <p:cNvGrpSpPr/>
        <p:nvPr/>
      </p:nvGrpSpPr>
      <p:grpSpPr>
        <a:xfrm>
          <a:off x="0" y="0"/>
          <a:ext cx="0" cy="0"/>
          <a:chOff x="0" y="0"/>
          <a:chExt cx="0" cy="0"/>
        </a:xfrm>
      </p:grpSpPr>
      <p:sp>
        <p:nvSpPr>
          <p:cNvPr id="1089" name="Google Shape;1089;p44"/>
          <p:cNvSpPr txBox="1">
            <a:spLocks noGrp="1"/>
          </p:cNvSpPr>
          <p:nvPr>
            <p:ph type="title"/>
          </p:nvPr>
        </p:nvSpPr>
        <p:spPr>
          <a:xfrm>
            <a:off x="152400" y="205106"/>
            <a:ext cx="10515600" cy="10208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smtClean="0"/>
              <a:t>Checking for errors</a:t>
            </a:r>
            <a:endParaRPr b="1" dirty="0"/>
          </a:p>
        </p:txBody>
      </p:sp>
      <p:pic>
        <p:nvPicPr>
          <p:cNvPr id="1090" name="Google Shape;1090;p44"/>
          <p:cNvPicPr preferRelativeResize="0">
            <a:picLocks noGrp="1"/>
          </p:cNvPicPr>
          <p:nvPr>
            <p:ph type="body" idx="1"/>
          </p:nvPr>
        </p:nvPicPr>
        <p:blipFill rotWithShape="1">
          <a:blip r:embed="rId3">
            <a:alphaModFix/>
          </a:blip>
          <a:srcRect/>
          <a:stretch/>
        </p:blipFill>
        <p:spPr>
          <a:xfrm>
            <a:off x="1320045" y="1386009"/>
            <a:ext cx="8958817" cy="5313729"/>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95"/>
        <p:cNvGrpSpPr/>
        <p:nvPr/>
      </p:nvGrpSpPr>
      <p:grpSpPr>
        <a:xfrm>
          <a:off x="0" y="0"/>
          <a:ext cx="0" cy="0"/>
          <a:chOff x="0" y="0"/>
          <a:chExt cx="0" cy="0"/>
        </a:xfrm>
      </p:grpSpPr>
      <p:sp>
        <p:nvSpPr>
          <p:cNvPr id="1096" name="Google Shape;1096;p45"/>
          <p:cNvSpPr txBox="1">
            <a:spLocks noGrp="1"/>
          </p:cNvSpPr>
          <p:nvPr>
            <p:ph type="title"/>
          </p:nvPr>
        </p:nvSpPr>
        <p:spPr>
          <a:xfrm>
            <a:off x="266700" y="285888"/>
            <a:ext cx="10515600" cy="892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Infer ASVs</a:t>
            </a:r>
            <a:endParaRPr dirty="0"/>
          </a:p>
        </p:txBody>
      </p:sp>
      <p:sp>
        <p:nvSpPr>
          <p:cNvPr id="1097" name="Google Shape;1097;p45"/>
          <p:cNvSpPr txBox="1">
            <a:spLocks noGrp="1"/>
          </p:cNvSpPr>
          <p:nvPr>
            <p:ph type="body" idx="1"/>
          </p:nvPr>
        </p:nvSpPr>
        <p:spPr>
          <a:xfrm>
            <a:off x="506730" y="5108549"/>
            <a:ext cx="10923270" cy="12537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dadaFs</a:t>
            </a:r>
            <a:r>
              <a:rPr lang="en-US" dirty="0">
                <a:solidFill>
                  <a:srgbClr val="528DDA"/>
                </a:solidFill>
                <a:latin typeface="Courier New"/>
                <a:ea typeface="Courier New"/>
                <a:cs typeface="Courier New"/>
                <a:sym typeface="Courier New"/>
              </a:rPr>
              <a:t> = dada(</a:t>
            </a:r>
            <a:r>
              <a:rPr lang="en-US" dirty="0" err="1">
                <a:solidFill>
                  <a:srgbClr val="528DDA"/>
                </a:solidFill>
                <a:latin typeface="Courier New"/>
                <a:ea typeface="Courier New"/>
                <a:cs typeface="Courier New"/>
                <a:sym typeface="Courier New"/>
              </a:rPr>
              <a:t>filtFs</a:t>
            </a:r>
            <a:r>
              <a:rPr lang="en-US" dirty="0">
                <a:solidFill>
                  <a:srgbClr val="528DDA"/>
                </a:solidFill>
                <a:latin typeface="Courier New"/>
                <a:ea typeface="Courier New"/>
                <a:cs typeface="Courier New"/>
                <a:sym typeface="Courier New"/>
              </a:rPr>
              <a:t>, err=</a:t>
            </a:r>
            <a:r>
              <a:rPr lang="en-US" dirty="0" err="1">
                <a:solidFill>
                  <a:srgbClr val="528DDA"/>
                </a:solidFill>
                <a:latin typeface="Courier New"/>
                <a:ea typeface="Courier New"/>
                <a:cs typeface="Courier New"/>
                <a:sym typeface="Courier New"/>
              </a:rPr>
              <a:t>errF</a:t>
            </a:r>
            <a:r>
              <a:rPr lang="en-US" dirty="0">
                <a:solidFill>
                  <a:srgbClr val="528DDA"/>
                </a:solidFill>
                <a:latin typeface="Courier New"/>
                <a:ea typeface="Courier New"/>
                <a:cs typeface="Courier New"/>
                <a:sym typeface="Courier New"/>
              </a:rPr>
              <a:t>, multithread=TRUE)</a:t>
            </a:r>
            <a:endParaRPr dirty="0"/>
          </a:p>
          <a:p>
            <a:pPr marL="228600" lvl="0" indent="-228600" algn="l" rtl="0">
              <a:lnSpc>
                <a:spcPct val="90000"/>
              </a:lnSpc>
              <a:spcBef>
                <a:spcPts val="100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dadaRs</a:t>
            </a:r>
            <a:r>
              <a:rPr lang="en-US" dirty="0">
                <a:solidFill>
                  <a:srgbClr val="528DDA"/>
                </a:solidFill>
                <a:latin typeface="Courier New"/>
                <a:ea typeface="Courier New"/>
                <a:cs typeface="Courier New"/>
                <a:sym typeface="Courier New"/>
              </a:rPr>
              <a:t> = dada(</a:t>
            </a:r>
            <a:r>
              <a:rPr lang="en-US" dirty="0" err="1">
                <a:solidFill>
                  <a:srgbClr val="528DDA"/>
                </a:solidFill>
                <a:latin typeface="Courier New"/>
                <a:ea typeface="Courier New"/>
                <a:cs typeface="Courier New"/>
                <a:sym typeface="Courier New"/>
              </a:rPr>
              <a:t>filtRs</a:t>
            </a:r>
            <a:r>
              <a:rPr lang="en-US" dirty="0">
                <a:solidFill>
                  <a:srgbClr val="528DDA"/>
                </a:solidFill>
                <a:latin typeface="Courier New"/>
                <a:ea typeface="Courier New"/>
                <a:cs typeface="Courier New"/>
                <a:sym typeface="Courier New"/>
              </a:rPr>
              <a:t>, err=</a:t>
            </a:r>
            <a:r>
              <a:rPr lang="en-US" dirty="0" err="1">
                <a:solidFill>
                  <a:srgbClr val="528DDA"/>
                </a:solidFill>
                <a:latin typeface="Courier New"/>
                <a:ea typeface="Courier New"/>
                <a:cs typeface="Courier New"/>
                <a:sym typeface="Courier New"/>
              </a:rPr>
              <a:t>errR</a:t>
            </a:r>
            <a:r>
              <a:rPr lang="en-US" dirty="0">
                <a:solidFill>
                  <a:srgbClr val="528DDA"/>
                </a:solidFill>
                <a:latin typeface="Courier New"/>
                <a:ea typeface="Courier New"/>
                <a:cs typeface="Courier New"/>
                <a:sym typeface="Courier New"/>
              </a:rPr>
              <a:t>, multithread=TRUE)</a:t>
            </a:r>
            <a:endParaRPr dirty="0"/>
          </a:p>
          <a:p>
            <a:pPr marL="228600" lvl="0" indent="-228600" algn="l" rtl="0">
              <a:lnSpc>
                <a:spcPct val="90000"/>
              </a:lnSpc>
              <a:spcBef>
                <a:spcPts val="1000"/>
              </a:spcBef>
              <a:spcAft>
                <a:spcPts val="0"/>
              </a:spcAft>
              <a:buClr>
                <a:schemeClr val="dk1"/>
              </a:buClr>
              <a:buSzPts val="2800"/>
              <a:buChar char="•"/>
            </a:pPr>
            <a:endParaRPr lang="en-US" dirty="0" smtClean="0"/>
          </a:p>
        </p:txBody>
      </p:sp>
      <p:sp>
        <p:nvSpPr>
          <p:cNvPr id="2" name="TextBox 1"/>
          <p:cNvSpPr txBox="1"/>
          <p:nvPr/>
        </p:nvSpPr>
        <p:spPr>
          <a:xfrm>
            <a:off x="7166610" y="3381276"/>
            <a:ext cx="2114550" cy="400110"/>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ASVs</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2872740" y="3227388"/>
            <a:ext cx="2114550" cy="707886"/>
          </a:xfrm>
          <a:prstGeom prst="rect">
            <a:avLst/>
          </a:prstGeom>
          <a:solidFill>
            <a:schemeClr val="bg2">
              <a:lumMod val="40000"/>
              <a:lumOff val="60000"/>
            </a:schemeClr>
          </a:solidFill>
          <a:ln>
            <a:solidFill>
              <a:schemeClr val="tx1"/>
            </a:solidFill>
          </a:ln>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Trimmed sequences</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Right Arrow 2"/>
          <p:cNvSpPr/>
          <p:nvPr/>
        </p:nvSpPr>
        <p:spPr>
          <a:xfrm>
            <a:off x="5271135" y="3380174"/>
            <a:ext cx="1611630" cy="400110"/>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4015740" y="1945679"/>
            <a:ext cx="1691640" cy="400110"/>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2000" dirty="0" smtClean="0">
                <a:latin typeface="Calibri" panose="020F0502020204030204" pitchFamily="34" charset="0"/>
                <a:ea typeface="Calibri" panose="020F0502020204030204" pitchFamily="34" charset="0"/>
                <a:cs typeface="Calibri" panose="020F0502020204030204" pitchFamily="34" charset="0"/>
              </a:rPr>
              <a:t>Error model</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6" name="Right Arrow 5"/>
          <p:cNvSpPr/>
          <p:nvPr/>
        </p:nvSpPr>
        <p:spPr>
          <a:xfrm rot="2530034">
            <a:off x="4876122" y="2677476"/>
            <a:ext cx="1143000" cy="445129"/>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ight Arrow 8"/>
          <p:cNvSpPr/>
          <p:nvPr/>
        </p:nvSpPr>
        <p:spPr>
          <a:xfrm rot="19069966" flipH="1">
            <a:off x="6022114" y="2677476"/>
            <a:ext cx="1143000" cy="445129"/>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p:cNvSpPr txBox="1"/>
          <p:nvPr/>
        </p:nvSpPr>
        <p:spPr>
          <a:xfrm>
            <a:off x="6430462" y="1940131"/>
            <a:ext cx="1691640" cy="400110"/>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2000" dirty="0" smtClean="0">
                <a:latin typeface="Calibri" panose="020F0502020204030204" pitchFamily="34" charset="0"/>
                <a:ea typeface="Calibri" panose="020F0502020204030204" pitchFamily="34" charset="0"/>
                <a:cs typeface="Calibri" panose="020F0502020204030204" pitchFamily="34" charset="0"/>
              </a:rPr>
              <a:t>Frequency</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7" name="Bent-Up Arrow 6"/>
          <p:cNvSpPr/>
          <p:nvPr/>
        </p:nvSpPr>
        <p:spPr>
          <a:xfrm>
            <a:off x="9384031" y="3075673"/>
            <a:ext cx="1531620" cy="60900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TextBox 11"/>
          <p:cNvSpPr txBox="1"/>
          <p:nvPr/>
        </p:nvSpPr>
        <p:spPr>
          <a:xfrm>
            <a:off x="9725025" y="1571049"/>
            <a:ext cx="2114550" cy="132343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We assume each ASV is a unique “species” in the community</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401404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SzPts val="4400"/>
            </a:pPr>
            <a:r>
              <a:rPr lang="en-US" dirty="0" smtClean="0"/>
              <a:t>The  </a:t>
            </a:r>
            <a:r>
              <a:rPr lang="en-US" dirty="0" err="1" smtClean="0">
                <a:solidFill>
                  <a:srgbClr val="528DDA"/>
                </a:solidFill>
                <a:latin typeface="Courier New"/>
                <a:ea typeface="Courier New"/>
                <a:cs typeface="Courier New"/>
                <a:sym typeface="Courier New"/>
              </a:rPr>
              <a:t>mergePairs</a:t>
            </a:r>
            <a:r>
              <a:rPr lang="en-US" dirty="0" smtClean="0">
                <a:solidFill>
                  <a:srgbClr val="528DDA"/>
                </a:solidFill>
                <a:latin typeface="Courier New"/>
                <a:ea typeface="Courier New"/>
                <a:cs typeface="Courier New"/>
                <a:sym typeface="Courier New"/>
              </a:rPr>
              <a:t> </a:t>
            </a:r>
            <a:r>
              <a:rPr lang="en-US" dirty="0" smtClean="0"/>
              <a:t>function</a:t>
            </a:r>
            <a:endParaRPr dirty="0"/>
          </a:p>
        </p:txBody>
      </p:sp>
      <p:sp>
        <p:nvSpPr>
          <p:cNvPr id="983" name="Google Shape;983;p34"/>
          <p:cNvSpPr/>
          <p:nvPr/>
        </p:nvSpPr>
        <p:spPr>
          <a:xfrm>
            <a:off x="2951216" y="3656013"/>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951216" y="4660901"/>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Assign taxonomy</a:t>
            </a:r>
            <a:endParaRPr sz="1800" b="1" dirty="0">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7507397" y="2680997"/>
            <a:ext cx="929898"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extLst>
      <p:ext uri="{BB962C8B-B14F-4D97-AF65-F5344CB8AC3E}">
        <p14:creationId xmlns:p14="http://schemas.microsoft.com/office/powerpoint/2010/main" val="12588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02"/>
        <p:cNvGrpSpPr/>
        <p:nvPr/>
      </p:nvGrpSpPr>
      <p:grpSpPr>
        <a:xfrm>
          <a:off x="0" y="0"/>
          <a:ext cx="0" cy="0"/>
          <a:chOff x="0" y="0"/>
          <a:chExt cx="0" cy="0"/>
        </a:xfrm>
      </p:grpSpPr>
      <p:sp>
        <p:nvSpPr>
          <p:cNvPr id="1103" name="Google Shape;1103;p46"/>
          <p:cNvSpPr txBox="1">
            <a:spLocks noGrp="1"/>
          </p:cNvSpPr>
          <p:nvPr>
            <p:ph type="title"/>
          </p:nvPr>
        </p:nvSpPr>
        <p:spPr>
          <a:xfrm>
            <a:off x="0" y="8152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Merge forward and reverse reads</a:t>
            </a:r>
            <a:endParaRPr b="1" dirty="0"/>
          </a:p>
        </p:txBody>
      </p:sp>
      <p:sp>
        <p:nvSpPr>
          <p:cNvPr id="1104" name="Google Shape;1104;p46"/>
          <p:cNvSpPr txBox="1">
            <a:spLocks noGrp="1"/>
          </p:cNvSpPr>
          <p:nvPr>
            <p:ph type="body" idx="1"/>
          </p:nvPr>
        </p:nvSpPr>
        <p:spPr>
          <a:xfrm>
            <a:off x="941070" y="3694864"/>
            <a:ext cx="10515600" cy="29946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528DDA"/>
              </a:buClr>
              <a:buSzPts val="2800"/>
              <a:buNone/>
            </a:pPr>
            <a:endParaRPr lang="en-US" dirty="0" smtClean="0">
              <a:solidFill>
                <a:srgbClr val="528DDA"/>
              </a:solidFill>
              <a:latin typeface="Courier New"/>
              <a:ea typeface="Courier New"/>
              <a:cs typeface="Courier New"/>
              <a:sym typeface="Courier New"/>
            </a:endParaRPr>
          </a:p>
          <a:p>
            <a:pPr marL="228600" lvl="0" indent="-228600" algn="l" rtl="0">
              <a:lnSpc>
                <a:spcPct val="90000"/>
              </a:lnSpc>
              <a:spcBef>
                <a:spcPts val="0"/>
              </a:spcBef>
              <a:spcAft>
                <a:spcPts val="0"/>
              </a:spcAft>
              <a:buClr>
                <a:srgbClr val="528DDA"/>
              </a:buClr>
              <a:buSzPts val="2800"/>
              <a:buChar char="•"/>
            </a:pPr>
            <a:r>
              <a:rPr lang="en-US" dirty="0" smtClean="0">
                <a:solidFill>
                  <a:srgbClr val="528DDA"/>
                </a:solidFill>
                <a:latin typeface="Courier New"/>
                <a:ea typeface="Courier New"/>
                <a:cs typeface="Courier New"/>
                <a:sym typeface="Courier New"/>
              </a:rPr>
              <a:t>mergers </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mergePairs</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dadaFs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filtFs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dadaRs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filtRs</a:t>
            </a:r>
            <a:r>
              <a:rPr lang="en-US" dirty="0">
                <a:solidFill>
                  <a:srgbClr val="528DDA"/>
                </a:solidFill>
                <a:latin typeface="Courier New"/>
                <a:ea typeface="Courier New"/>
                <a:cs typeface="Courier New"/>
                <a:sym typeface="Courier New"/>
              </a:rPr>
              <a:t>, verbose=TRUE, </a:t>
            </a:r>
            <a:r>
              <a:rPr lang="en-US" dirty="0" err="1">
                <a:solidFill>
                  <a:srgbClr val="528DDA"/>
                </a:solidFill>
                <a:latin typeface="Courier New"/>
                <a:ea typeface="Courier New"/>
                <a:cs typeface="Courier New"/>
                <a:sym typeface="Courier New"/>
              </a:rPr>
              <a:t>minOverlap</a:t>
            </a:r>
            <a:r>
              <a:rPr lang="en-US" dirty="0">
                <a:solidFill>
                  <a:srgbClr val="528DDA"/>
                </a:solidFill>
                <a:latin typeface="Courier New"/>
                <a:ea typeface="Courier New"/>
                <a:cs typeface="Courier New"/>
                <a:sym typeface="Courier New"/>
              </a:rPr>
              <a:t> = 10)</a:t>
            </a:r>
            <a:endParaRPr dirty="0"/>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This </a:t>
            </a:r>
            <a:r>
              <a:rPr lang="en-US" dirty="0"/>
              <a:t>will result in longer final reads, and is another way of error-checking your sequences</a:t>
            </a:r>
            <a:endParaRPr dirty="0"/>
          </a:p>
        </p:txBody>
      </p:sp>
      <p:grpSp>
        <p:nvGrpSpPr>
          <p:cNvPr id="4" name="Google Shape;799;p17"/>
          <p:cNvGrpSpPr/>
          <p:nvPr/>
        </p:nvGrpSpPr>
        <p:grpSpPr>
          <a:xfrm>
            <a:off x="4230637" y="1821037"/>
            <a:ext cx="1512235" cy="183483"/>
            <a:chOff x="8460827" y="5961996"/>
            <a:chExt cx="2816773" cy="252248"/>
          </a:xfrm>
        </p:grpSpPr>
        <p:sp>
          <p:nvSpPr>
            <p:cNvPr id="5"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 name="Google Shape;799;p17"/>
          <p:cNvGrpSpPr/>
          <p:nvPr/>
        </p:nvGrpSpPr>
        <p:grpSpPr>
          <a:xfrm rot="10800000">
            <a:off x="6166913" y="2133224"/>
            <a:ext cx="1512235" cy="183483"/>
            <a:chOff x="8460827" y="5961996"/>
            <a:chExt cx="2816773" cy="252248"/>
          </a:xfrm>
        </p:grpSpPr>
        <p:sp>
          <p:nvSpPr>
            <p:cNvPr id="8"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799;p17"/>
          <p:cNvGrpSpPr/>
          <p:nvPr/>
        </p:nvGrpSpPr>
        <p:grpSpPr>
          <a:xfrm rot="10800000">
            <a:off x="6166913" y="3097429"/>
            <a:ext cx="1512235" cy="183483"/>
            <a:chOff x="8460827" y="5961996"/>
            <a:chExt cx="2816773" cy="252248"/>
          </a:xfrm>
        </p:grpSpPr>
        <p:sp>
          <p:nvSpPr>
            <p:cNvPr id="13"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 name="TextBox 2"/>
          <p:cNvSpPr txBox="1"/>
          <p:nvPr/>
        </p:nvSpPr>
        <p:spPr>
          <a:xfrm>
            <a:off x="5685294" y="2316707"/>
            <a:ext cx="539196" cy="707886"/>
          </a:xfrm>
          <a:prstGeom prst="rect">
            <a:avLst/>
          </a:prstGeom>
          <a:noFill/>
        </p:spPr>
        <p:txBody>
          <a:bodyPr wrap="square" rtlCol="0">
            <a:spAutoFit/>
          </a:bodyPr>
          <a:lstStyle/>
          <a:p>
            <a:pPr algn="ctr"/>
            <a:r>
              <a:rPr lang="en-US" sz="4000"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x</a:t>
            </a:r>
            <a:endParaRPr lang="en-ZA" sz="4000" b="1"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Right Arrow 9"/>
          <p:cNvSpPr/>
          <p:nvPr/>
        </p:nvSpPr>
        <p:spPr>
          <a:xfrm>
            <a:off x="8204582" y="2975536"/>
            <a:ext cx="1165860" cy="4272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TextBox 17"/>
          <p:cNvSpPr txBox="1"/>
          <p:nvPr/>
        </p:nvSpPr>
        <p:spPr>
          <a:xfrm>
            <a:off x="9544532" y="2670650"/>
            <a:ext cx="1619445" cy="1015663"/>
          </a:xfrm>
          <a:prstGeom prst="rect">
            <a:avLst/>
          </a:prstGeom>
          <a:noFill/>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Discard! </a:t>
            </a:r>
          </a:p>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No singletons please </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Right Arrow 18"/>
          <p:cNvSpPr/>
          <p:nvPr/>
        </p:nvSpPr>
        <p:spPr>
          <a:xfrm>
            <a:off x="8204582" y="1699144"/>
            <a:ext cx="1165860" cy="4272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6" name="Group 15"/>
          <p:cNvGrpSpPr/>
          <p:nvPr/>
        </p:nvGrpSpPr>
        <p:grpSpPr>
          <a:xfrm>
            <a:off x="9570672" y="1847766"/>
            <a:ext cx="2261252" cy="285451"/>
            <a:chOff x="9584891" y="1847760"/>
            <a:chExt cx="2964258" cy="187448"/>
          </a:xfrm>
        </p:grpSpPr>
        <p:sp>
          <p:nvSpPr>
            <p:cNvPr id="22" name="Google Shape;801;p17"/>
            <p:cNvSpPr/>
            <p:nvPr/>
          </p:nvSpPr>
          <p:spPr>
            <a:xfrm>
              <a:off x="9584891" y="1847760"/>
              <a:ext cx="191850" cy="187444"/>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 name="Google Shape;799;p17"/>
            <p:cNvGrpSpPr/>
            <p:nvPr/>
          </p:nvGrpSpPr>
          <p:grpSpPr>
            <a:xfrm rot="10800000">
              <a:off x="9776454" y="1847760"/>
              <a:ext cx="2772695" cy="187448"/>
              <a:chOff x="8461362" y="5956546"/>
              <a:chExt cx="5164577" cy="257699"/>
            </a:xfrm>
          </p:grpSpPr>
          <p:sp>
            <p:nvSpPr>
              <p:cNvPr id="24" name="Google Shape;800;p17"/>
              <p:cNvSpPr/>
              <p:nvPr/>
            </p:nvSpPr>
            <p:spPr>
              <a:xfrm>
                <a:off x="8818178" y="5956546"/>
                <a:ext cx="4807761" cy="257691"/>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801;p17"/>
              <p:cNvSpPr/>
              <p:nvPr/>
            </p:nvSpPr>
            <p:spPr>
              <a:xfrm>
                <a:off x="8461362" y="5956561"/>
                <a:ext cx="356819" cy="257684"/>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7" name="TextBox 26"/>
          <p:cNvSpPr txBox="1"/>
          <p:nvPr/>
        </p:nvSpPr>
        <p:spPr>
          <a:xfrm>
            <a:off x="9894299" y="1370045"/>
            <a:ext cx="1619445" cy="400110"/>
          </a:xfrm>
          <a:prstGeom prst="rect">
            <a:avLst/>
          </a:prstGeom>
          <a:noFill/>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Merged ASV</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28" name="Google Shape;801;p17"/>
          <p:cNvSpPr/>
          <p:nvPr/>
        </p:nvSpPr>
        <p:spPr>
          <a:xfrm rot="10800000">
            <a:off x="5742870" y="2132902"/>
            <a:ext cx="424041" cy="1834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801;p17"/>
          <p:cNvSpPr/>
          <p:nvPr/>
        </p:nvSpPr>
        <p:spPr>
          <a:xfrm rot="10800000">
            <a:off x="5742870" y="1821037"/>
            <a:ext cx="424041" cy="1834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01;p17"/>
          <p:cNvSpPr/>
          <p:nvPr/>
        </p:nvSpPr>
        <p:spPr>
          <a:xfrm rot="10800000">
            <a:off x="5742869" y="3097429"/>
            <a:ext cx="424041" cy="183483"/>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8" grpId="0"/>
      <p:bldP spid="19"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57"/>
        <p:cNvGrpSpPr/>
        <p:nvPr/>
      </p:nvGrpSpPr>
      <p:grpSpPr>
        <a:xfrm>
          <a:off x="0" y="0"/>
          <a:ext cx="0" cy="0"/>
          <a:chOff x="0" y="0"/>
          <a:chExt cx="0" cy="0"/>
        </a:xfrm>
      </p:grpSpPr>
      <p:sp>
        <p:nvSpPr>
          <p:cNvPr id="358" name="Google Shape;358;p5"/>
          <p:cNvSpPr txBox="1"/>
          <p:nvPr/>
        </p:nvSpPr>
        <p:spPr>
          <a:xfrm>
            <a:off x="648414" y="3152008"/>
            <a:ext cx="7576685"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1">
                <a:solidFill>
                  <a:schemeClr val="dk1"/>
                </a:solidFill>
                <a:latin typeface="Calibri"/>
                <a:ea typeface="Calibri"/>
                <a:cs typeface="Calibri"/>
                <a:sym typeface="Calibri"/>
              </a:rPr>
              <a:t>Day 1</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pic>
        <p:nvPicPr>
          <p:cNvPr id="359" name="Google Shape;359;p5" descr="Namdeb signs co-operation deal with NUST – De Beers Group"/>
          <p:cNvPicPr preferRelativeResize="0"/>
          <p:nvPr/>
        </p:nvPicPr>
        <p:blipFill rotWithShape="1">
          <a:blip r:embed="rId3">
            <a:alphaModFix/>
          </a:blip>
          <a:srcRect/>
          <a:stretch/>
        </p:blipFill>
        <p:spPr>
          <a:xfrm>
            <a:off x="1770249" y="136199"/>
            <a:ext cx="2099637" cy="1135116"/>
          </a:xfrm>
          <a:prstGeom prst="roundRect">
            <a:avLst>
              <a:gd name="adj" fmla="val 16667"/>
            </a:avLst>
          </a:prstGeom>
          <a:noFill/>
          <a:ln>
            <a:noFill/>
          </a:ln>
        </p:spPr>
      </p:pic>
      <p:pic>
        <p:nvPicPr>
          <p:cNvPr id="360" name="Google Shape;360;p5" descr="Centre for Microbial Ecology and Genomics"/>
          <p:cNvPicPr preferRelativeResize="0"/>
          <p:nvPr/>
        </p:nvPicPr>
        <p:blipFill rotWithShape="1">
          <a:blip r:embed="rId4">
            <a:alphaModFix/>
          </a:blip>
          <a:srcRect/>
          <a:stretch/>
        </p:blipFill>
        <p:spPr>
          <a:xfrm>
            <a:off x="254651" y="136199"/>
            <a:ext cx="1406613" cy="1141107"/>
          </a:xfrm>
          <a:prstGeom prst="roundRect">
            <a:avLst>
              <a:gd name="adj" fmla="val 16667"/>
            </a:avLst>
          </a:prstGeom>
          <a:noFill/>
          <a:ln>
            <a:noFill/>
          </a:ln>
        </p:spPr>
      </p:pic>
      <p:grpSp>
        <p:nvGrpSpPr>
          <p:cNvPr id="361" name="Google Shape;361;p5"/>
          <p:cNvGrpSpPr/>
          <p:nvPr/>
        </p:nvGrpSpPr>
        <p:grpSpPr>
          <a:xfrm>
            <a:off x="7042856" y="408209"/>
            <a:ext cx="5034844" cy="5428392"/>
            <a:chOff x="6963096" y="116617"/>
            <a:chExt cx="5467210" cy="5245100"/>
          </a:xfrm>
        </p:grpSpPr>
        <p:grpSp>
          <p:nvGrpSpPr>
            <p:cNvPr id="362" name="Google Shape;362;p5"/>
            <p:cNvGrpSpPr/>
            <p:nvPr/>
          </p:nvGrpSpPr>
          <p:grpSpPr>
            <a:xfrm>
              <a:off x="6963096" y="167805"/>
              <a:ext cx="4941311" cy="5193912"/>
              <a:chOff x="5257297" y="-202272"/>
              <a:chExt cx="6278720" cy="6928786"/>
            </a:xfrm>
          </p:grpSpPr>
          <p:sp>
            <p:nvSpPr>
              <p:cNvPr id="363" name="Google Shape;363;p5"/>
              <p:cNvSpPr/>
              <p:nvPr/>
            </p:nvSpPr>
            <p:spPr>
              <a:xfrm>
                <a:off x="9533963" y="3579340"/>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4" name="Google Shape;364;p5"/>
              <p:cNvSpPr/>
              <p:nvPr/>
            </p:nvSpPr>
            <p:spPr>
              <a:xfrm>
                <a:off x="7888263" y="2987797"/>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5" name="Google Shape;365;p5"/>
              <p:cNvSpPr/>
              <p:nvPr/>
            </p:nvSpPr>
            <p:spPr>
              <a:xfrm>
                <a:off x="7767911" y="3150528"/>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6" name="Google Shape;366;p5"/>
              <p:cNvSpPr/>
              <p:nvPr/>
            </p:nvSpPr>
            <p:spPr>
              <a:xfrm>
                <a:off x="7536270" y="3266135"/>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7" name="Google Shape;367;p5"/>
              <p:cNvSpPr/>
              <p:nvPr/>
            </p:nvSpPr>
            <p:spPr>
              <a:xfrm>
                <a:off x="7594894" y="3277427"/>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8" name="Google Shape;368;p5"/>
              <p:cNvSpPr/>
              <p:nvPr/>
            </p:nvSpPr>
            <p:spPr>
              <a:xfrm>
                <a:off x="7513265" y="2503072"/>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9" name="Google Shape;369;p5"/>
              <p:cNvSpPr/>
              <p:nvPr/>
            </p:nvSpPr>
            <p:spPr>
              <a:xfrm>
                <a:off x="8091666" y="2433525"/>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0" name="Google Shape;370;p5"/>
              <p:cNvSpPr/>
              <p:nvPr/>
            </p:nvSpPr>
            <p:spPr>
              <a:xfrm>
                <a:off x="7821516" y="4047690"/>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1" name="Google Shape;371;p5"/>
              <p:cNvSpPr/>
              <p:nvPr/>
            </p:nvSpPr>
            <p:spPr>
              <a:xfrm>
                <a:off x="8801027" y="4279171"/>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2" name="Google Shape;372;p5"/>
              <p:cNvSpPr/>
              <p:nvPr/>
            </p:nvSpPr>
            <p:spPr>
              <a:xfrm>
                <a:off x="9810031" y="4849399"/>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3" name="Google Shape;373;p5"/>
              <p:cNvSpPr/>
              <p:nvPr/>
            </p:nvSpPr>
            <p:spPr>
              <a:xfrm>
                <a:off x="9824357" y="4494334"/>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4" name="Google Shape;374;p5"/>
              <p:cNvSpPr/>
              <p:nvPr/>
            </p:nvSpPr>
            <p:spPr>
              <a:xfrm>
                <a:off x="9571669" y="4513535"/>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5" name="Google Shape;375;p5"/>
              <p:cNvSpPr/>
              <p:nvPr/>
            </p:nvSpPr>
            <p:spPr>
              <a:xfrm>
                <a:off x="9968262" y="4829899"/>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6" name="Google Shape;376;p5"/>
              <p:cNvSpPr/>
              <p:nvPr/>
            </p:nvSpPr>
            <p:spPr>
              <a:xfrm>
                <a:off x="9865347" y="4667179"/>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7" name="Google Shape;377;p5"/>
              <p:cNvSpPr/>
              <p:nvPr/>
            </p:nvSpPr>
            <p:spPr>
              <a:xfrm>
                <a:off x="7828156" y="5124571"/>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8" name="Google Shape;378;p5"/>
              <p:cNvSpPr/>
              <p:nvPr/>
            </p:nvSpPr>
            <p:spPr>
              <a:xfrm>
                <a:off x="8598758" y="5193656"/>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9" name="Google Shape;379;p5"/>
              <p:cNvSpPr/>
              <p:nvPr/>
            </p:nvSpPr>
            <p:spPr>
              <a:xfrm>
                <a:off x="9125834" y="4992162"/>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0" name="Google Shape;380;p5"/>
              <p:cNvSpPr/>
              <p:nvPr/>
            </p:nvSpPr>
            <p:spPr>
              <a:xfrm>
                <a:off x="8266175" y="5619091"/>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1" name="Google Shape;381;p5"/>
              <p:cNvSpPr/>
              <p:nvPr/>
            </p:nvSpPr>
            <p:spPr>
              <a:xfrm>
                <a:off x="9551845" y="5954480"/>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2" name="Google Shape;382;p5"/>
              <p:cNvSpPr/>
              <p:nvPr/>
            </p:nvSpPr>
            <p:spPr>
              <a:xfrm>
                <a:off x="9675648" y="5952466"/>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3" name="Google Shape;383;p5"/>
              <p:cNvSpPr/>
              <p:nvPr/>
            </p:nvSpPr>
            <p:spPr>
              <a:xfrm>
                <a:off x="9211125" y="6210932"/>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4" name="Google Shape;384;p5"/>
              <p:cNvSpPr/>
              <p:nvPr/>
            </p:nvSpPr>
            <p:spPr>
              <a:xfrm>
                <a:off x="7989653" y="1279514"/>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5" name="Google Shape;385;p5"/>
              <p:cNvSpPr/>
              <p:nvPr/>
            </p:nvSpPr>
            <p:spPr>
              <a:xfrm>
                <a:off x="8802545" y="1238950"/>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6" name="Google Shape;386;p5"/>
              <p:cNvSpPr/>
              <p:nvPr/>
            </p:nvSpPr>
            <p:spPr>
              <a:xfrm>
                <a:off x="6952210" y="2151315"/>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7" name="Google Shape;387;p5"/>
              <p:cNvSpPr/>
              <p:nvPr/>
            </p:nvSpPr>
            <p:spPr>
              <a:xfrm>
                <a:off x="7981345" y="2402228"/>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8" name="Google Shape;388;p5"/>
              <p:cNvSpPr/>
              <p:nvPr/>
            </p:nvSpPr>
            <p:spPr>
              <a:xfrm>
                <a:off x="6790366" y="2303153"/>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9" name="Google Shape;389;p5"/>
              <p:cNvSpPr/>
              <p:nvPr/>
            </p:nvSpPr>
            <p:spPr>
              <a:xfrm>
                <a:off x="6793439" y="2608803"/>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0" name="Google Shape;390;p5"/>
              <p:cNvSpPr/>
              <p:nvPr/>
            </p:nvSpPr>
            <p:spPr>
              <a:xfrm>
                <a:off x="6389829" y="2400803"/>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1" name="Google Shape;391;p5"/>
              <p:cNvSpPr/>
              <p:nvPr/>
            </p:nvSpPr>
            <p:spPr>
              <a:xfrm>
                <a:off x="6735624" y="2491661"/>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2" name="Google Shape;392;p5"/>
              <p:cNvSpPr/>
              <p:nvPr/>
            </p:nvSpPr>
            <p:spPr>
              <a:xfrm>
                <a:off x="5913984" y="2450753"/>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3" name="Google Shape;393;p5"/>
              <p:cNvSpPr/>
              <p:nvPr/>
            </p:nvSpPr>
            <p:spPr>
              <a:xfrm>
                <a:off x="6200444" y="2011710"/>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4" name="Google Shape;394;p5"/>
              <p:cNvSpPr/>
              <p:nvPr/>
            </p:nvSpPr>
            <p:spPr>
              <a:xfrm>
                <a:off x="6752832" y="1230215"/>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5" name="Google Shape;395;p5"/>
              <p:cNvSpPr/>
              <p:nvPr/>
            </p:nvSpPr>
            <p:spPr>
              <a:xfrm>
                <a:off x="5627928" y="1041740"/>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6" name="Google Shape;396;p5"/>
              <p:cNvSpPr/>
              <p:nvPr/>
            </p:nvSpPr>
            <p:spPr>
              <a:xfrm>
                <a:off x="5629557" y="2637354"/>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7" name="Google Shape;397;p5"/>
              <p:cNvSpPr/>
              <p:nvPr/>
            </p:nvSpPr>
            <p:spPr>
              <a:xfrm>
                <a:off x="5452633" y="2458145"/>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8" name="Google Shape;398;p5"/>
              <p:cNvSpPr/>
              <p:nvPr/>
            </p:nvSpPr>
            <p:spPr>
              <a:xfrm>
                <a:off x="5262353" y="838555"/>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9" name="Google Shape;399;p5"/>
              <p:cNvSpPr/>
              <p:nvPr/>
            </p:nvSpPr>
            <p:spPr>
              <a:xfrm>
                <a:off x="9865836" y="2048884"/>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0" name="Google Shape;400;p5"/>
              <p:cNvSpPr/>
              <p:nvPr/>
            </p:nvSpPr>
            <p:spPr>
              <a:xfrm>
                <a:off x="10133831" y="1752289"/>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1" name="Google Shape;401;p5"/>
              <p:cNvSpPr/>
              <p:nvPr/>
            </p:nvSpPr>
            <p:spPr>
              <a:xfrm>
                <a:off x="10504402" y="2011300"/>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2" name="Google Shape;402;p5"/>
              <p:cNvSpPr/>
              <p:nvPr/>
            </p:nvSpPr>
            <p:spPr>
              <a:xfrm>
                <a:off x="10649233" y="2223997"/>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3" name="Google Shape;403;p5"/>
              <p:cNvSpPr/>
              <p:nvPr/>
            </p:nvSpPr>
            <p:spPr>
              <a:xfrm>
                <a:off x="9961248" y="3019098"/>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4" name="Google Shape;404;p5"/>
              <p:cNvSpPr/>
              <p:nvPr/>
            </p:nvSpPr>
            <p:spPr>
              <a:xfrm>
                <a:off x="9542128" y="3088215"/>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5" name="Google Shape;405;p5"/>
              <p:cNvSpPr/>
              <p:nvPr/>
            </p:nvSpPr>
            <p:spPr>
              <a:xfrm>
                <a:off x="10686802" y="4711092"/>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6" name="Google Shape;406;p5"/>
              <p:cNvSpPr/>
              <p:nvPr/>
            </p:nvSpPr>
            <p:spPr>
              <a:xfrm>
                <a:off x="10374890" y="5487367"/>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7" name="Google Shape;407;p5"/>
              <p:cNvSpPr/>
              <p:nvPr/>
            </p:nvSpPr>
            <p:spPr>
              <a:xfrm>
                <a:off x="6094259" y="-60242"/>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8" name="Google Shape;408;p5"/>
              <p:cNvSpPr/>
              <p:nvPr/>
            </p:nvSpPr>
            <p:spPr>
              <a:xfrm>
                <a:off x="5257297" y="709431"/>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9" name="Google Shape;409;p5"/>
              <p:cNvSpPr/>
              <p:nvPr/>
            </p:nvSpPr>
            <p:spPr>
              <a:xfrm>
                <a:off x="5717099" y="-22442"/>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0" name="Google Shape;410;p5"/>
              <p:cNvSpPr/>
              <p:nvPr/>
            </p:nvSpPr>
            <p:spPr>
              <a:xfrm>
                <a:off x="7523927" y="-83251"/>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1" name="Google Shape;411;p5"/>
              <p:cNvSpPr/>
              <p:nvPr/>
            </p:nvSpPr>
            <p:spPr>
              <a:xfrm>
                <a:off x="7654078" y="318068"/>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2" name="Google Shape;412;p5"/>
              <p:cNvSpPr/>
              <p:nvPr/>
            </p:nvSpPr>
            <p:spPr>
              <a:xfrm>
                <a:off x="8988796" y="435924"/>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3" name="Google Shape;413;p5"/>
              <p:cNvSpPr/>
              <p:nvPr/>
            </p:nvSpPr>
            <p:spPr>
              <a:xfrm>
                <a:off x="10700394" y="1533622"/>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4" name="Google Shape;414;p5"/>
              <p:cNvSpPr/>
              <p:nvPr/>
            </p:nvSpPr>
            <p:spPr>
              <a:xfrm>
                <a:off x="9848075" y="355225"/>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5" name="Google Shape;415;p5"/>
              <p:cNvSpPr/>
              <p:nvPr/>
            </p:nvSpPr>
            <p:spPr>
              <a:xfrm>
                <a:off x="9861143" y="336271"/>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6" name="Google Shape;416;p5"/>
              <p:cNvSpPr/>
              <p:nvPr/>
            </p:nvSpPr>
            <p:spPr>
              <a:xfrm>
                <a:off x="9795038" y="435525"/>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7" name="Google Shape;417;p5"/>
              <p:cNvSpPr/>
              <p:nvPr/>
            </p:nvSpPr>
            <p:spPr>
              <a:xfrm>
                <a:off x="9791334" y="454491"/>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8" name="Google Shape;418;p5"/>
              <p:cNvSpPr/>
              <p:nvPr/>
            </p:nvSpPr>
            <p:spPr>
              <a:xfrm>
                <a:off x="9812689" y="662715"/>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9" name="Google Shape;419;p5"/>
              <p:cNvSpPr/>
              <p:nvPr/>
            </p:nvSpPr>
            <p:spPr>
              <a:xfrm>
                <a:off x="9905372" y="272492"/>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0" name="Google Shape;420;p5"/>
              <p:cNvSpPr/>
              <p:nvPr/>
            </p:nvSpPr>
            <p:spPr>
              <a:xfrm>
                <a:off x="10137009" y="-131414"/>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1" name="Google Shape;421;p5"/>
              <p:cNvSpPr/>
              <p:nvPr/>
            </p:nvSpPr>
            <p:spPr>
              <a:xfrm>
                <a:off x="9825592" y="162147"/>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2" name="Google Shape;422;p5"/>
              <p:cNvSpPr/>
              <p:nvPr/>
            </p:nvSpPr>
            <p:spPr>
              <a:xfrm>
                <a:off x="7743216" y="3158406"/>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3" name="Google Shape;423;p5"/>
              <p:cNvSpPr/>
              <p:nvPr/>
            </p:nvSpPr>
            <p:spPr>
              <a:xfrm>
                <a:off x="9958353" y="4730378"/>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4" name="Google Shape;424;p5"/>
              <p:cNvSpPr/>
              <p:nvPr/>
            </p:nvSpPr>
            <p:spPr>
              <a:xfrm>
                <a:off x="9972679" y="4375313"/>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5" name="Google Shape;425;p5"/>
              <p:cNvSpPr/>
              <p:nvPr/>
            </p:nvSpPr>
            <p:spPr>
              <a:xfrm>
                <a:off x="10116584" y="4710878"/>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6" name="Google Shape;426;p5"/>
              <p:cNvSpPr/>
              <p:nvPr/>
            </p:nvSpPr>
            <p:spPr>
              <a:xfrm>
                <a:off x="10013669" y="4548158"/>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7" name="Google Shape;427;p5"/>
              <p:cNvSpPr/>
              <p:nvPr/>
            </p:nvSpPr>
            <p:spPr>
              <a:xfrm>
                <a:off x="9700167" y="5835459"/>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8" name="Google Shape;428;p5"/>
              <p:cNvSpPr/>
              <p:nvPr/>
            </p:nvSpPr>
            <p:spPr>
              <a:xfrm>
                <a:off x="9823970" y="5833445"/>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9" name="Google Shape;429;p5"/>
              <p:cNvSpPr/>
              <p:nvPr/>
            </p:nvSpPr>
            <p:spPr>
              <a:xfrm>
                <a:off x="9359447" y="6091911"/>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0" name="Google Shape;430;p5"/>
              <p:cNvSpPr/>
              <p:nvPr/>
            </p:nvSpPr>
            <p:spPr>
              <a:xfrm>
                <a:off x="8129667" y="2283207"/>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1" name="Google Shape;431;p5"/>
              <p:cNvSpPr/>
              <p:nvPr/>
            </p:nvSpPr>
            <p:spPr>
              <a:xfrm>
                <a:off x="6938688" y="2184132"/>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2" name="Google Shape;432;p5"/>
              <p:cNvSpPr/>
              <p:nvPr/>
            </p:nvSpPr>
            <p:spPr>
              <a:xfrm>
                <a:off x="6941761" y="2489782"/>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3" name="Google Shape;433;p5"/>
              <p:cNvSpPr/>
              <p:nvPr/>
            </p:nvSpPr>
            <p:spPr>
              <a:xfrm>
                <a:off x="6883946" y="2372640"/>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4" name="Google Shape;434;p5"/>
              <p:cNvSpPr/>
              <p:nvPr/>
            </p:nvSpPr>
            <p:spPr>
              <a:xfrm>
                <a:off x="6348766" y="1892689"/>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5" name="Google Shape;435;p5"/>
              <p:cNvSpPr/>
              <p:nvPr/>
            </p:nvSpPr>
            <p:spPr>
              <a:xfrm>
                <a:off x="5600955" y="2339124"/>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6" name="Google Shape;436;p5"/>
              <p:cNvSpPr/>
              <p:nvPr/>
            </p:nvSpPr>
            <p:spPr>
              <a:xfrm>
                <a:off x="5480794" y="2071392"/>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7" name="Google Shape;437;p5"/>
              <p:cNvSpPr/>
              <p:nvPr/>
            </p:nvSpPr>
            <p:spPr>
              <a:xfrm>
                <a:off x="5397334" y="2062721"/>
                <a:ext cx="124872" cy="68573"/>
              </a:xfrm>
              <a:custGeom>
                <a:avLst/>
                <a:gdLst/>
                <a:ahLst/>
                <a:cxnLst/>
                <a:rect l="l" t="t" r="r" b="b"/>
                <a:pathLst>
                  <a:path w="124872" h="68573" extrusionOk="0">
                    <a:moveTo>
                      <a:pt x="63093" y="52405"/>
                    </a:moveTo>
                    <a:cubicBezTo>
                      <a:pt x="63093" y="42793"/>
                      <a:pt x="62021" y="35161"/>
                      <a:pt x="60440" y="33576"/>
                    </a:cubicBezTo>
                    <a:cubicBezTo>
                      <a:pt x="58687" y="31849"/>
                      <a:pt x="49277" y="30949"/>
                      <a:pt x="32781" y="30949"/>
                    </a:cubicBezTo>
                    <a:cubicBezTo>
                      <a:pt x="13014" y="30949"/>
                      <a:pt x="7776" y="30301"/>
                      <a:pt x="7776" y="27889"/>
                    </a:cubicBezTo>
                    <a:cubicBezTo>
                      <a:pt x="7776" y="26197"/>
                      <a:pt x="5537" y="23281"/>
                      <a:pt x="2797" y="21373"/>
                    </a:cubicBezTo>
                    <a:cubicBezTo>
                      <a:pt x="-1969" y="18024"/>
                      <a:pt x="-1609" y="17881"/>
                      <a:pt x="11225" y="17773"/>
                    </a:cubicBezTo>
                    <a:cubicBezTo>
                      <a:pt x="24725" y="17665"/>
                      <a:pt x="37184" y="12625"/>
                      <a:pt x="29901" y="10249"/>
                    </a:cubicBezTo>
                    <a:cubicBezTo>
                      <a:pt x="28076" y="9637"/>
                      <a:pt x="25092" y="8665"/>
                      <a:pt x="23267" y="8052"/>
                    </a:cubicBezTo>
                    <a:cubicBezTo>
                      <a:pt x="21161" y="7333"/>
                      <a:pt x="21729" y="6865"/>
                      <a:pt x="24815" y="6757"/>
                    </a:cubicBezTo>
                    <a:cubicBezTo>
                      <a:pt x="27493" y="6649"/>
                      <a:pt x="30697" y="4849"/>
                      <a:pt x="31939" y="2725"/>
                    </a:cubicBezTo>
                    <a:cubicBezTo>
                      <a:pt x="33951" y="-731"/>
                      <a:pt x="34200" y="-623"/>
                      <a:pt x="34261" y="3841"/>
                    </a:cubicBezTo>
                    <a:cubicBezTo>
                      <a:pt x="34329" y="8737"/>
                      <a:pt x="34758" y="8809"/>
                      <a:pt x="63093" y="8809"/>
                    </a:cubicBezTo>
                    <a:cubicBezTo>
                      <a:pt x="90385" y="8809"/>
                      <a:pt x="91861" y="8592"/>
                      <a:pt x="91861" y="4381"/>
                    </a:cubicBezTo>
                    <a:cubicBezTo>
                      <a:pt x="91861" y="-659"/>
                      <a:pt x="94813" y="-1020"/>
                      <a:pt x="109562" y="2293"/>
                    </a:cubicBezTo>
                    <a:cubicBezTo>
                      <a:pt x="124855" y="5677"/>
                      <a:pt x="127073" y="6972"/>
                      <a:pt x="120625" y="8629"/>
                    </a:cubicBezTo>
                    <a:cubicBezTo>
                      <a:pt x="113540" y="10500"/>
                      <a:pt x="111427" y="19861"/>
                      <a:pt x="118098" y="19861"/>
                    </a:cubicBezTo>
                    <a:cubicBezTo>
                      <a:pt x="120524" y="19861"/>
                      <a:pt x="122969" y="18133"/>
                      <a:pt x="123527" y="16008"/>
                    </a:cubicBezTo>
                    <a:cubicBezTo>
                      <a:pt x="124081" y="13849"/>
                      <a:pt x="124653" y="16729"/>
                      <a:pt x="124794" y="22309"/>
                    </a:cubicBezTo>
                    <a:cubicBezTo>
                      <a:pt x="125039" y="32064"/>
                      <a:pt x="124797" y="32496"/>
                      <a:pt x="119520" y="31489"/>
                    </a:cubicBezTo>
                    <a:cubicBezTo>
                      <a:pt x="115103" y="30625"/>
                      <a:pt x="113987" y="31345"/>
                      <a:pt x="113987" y="34873"/>
                    </a:cubicBezTo>
                    <a:cubicBezTo>
                      <a:pt x="113987" y="40129"/>
                      <a:pt x="109980" y="42001"/>
                      <a:pt x="98586" y="42001"/>
                    </a:cubicBezTo>
                    <a:cubicBezTo>
                      <a:pt x="93819" y="42001"/>
                      <a:pt x="88995" y="43441"/>
                      <a:pt x="87433" y="45313"/>
                    </a:cubicBezTo>
                    <a:cubicBezTo>
                      <a:pt x="85741" y="47365"/>
                      <a:pt x="80888" y="48625"/>
                      <a:pt x="74840" y="48625"/>
                    </a:cubicBezTo>
                    <a:cubicBezTo>
                      <a:pt x="65952" y="48625"/>
                      <a:pt x="65066" y="49092"/>
                      <a:pt x="65707" y="53521"/>
                    </a:cubicBezTo>
                    <a:cubicBezTo>
                      <a:pt x="66139" y="56509"/>
                      <a:pt x="68547" y="58993"/>
                      <a:pt x="71946" y="59929"/>
                    </a:cubicBezTo>
                    <a:cubicBezTo>
                      <a:pt x="75560" y="60937"/>
                      <a:pt x="76111" y="61548"/>
                      <a:pt x="73533" y="61693"/>
                    </a:cubicBezTo>
                    <a:cubicBezTo>
                      <a:pt x="71366" y="61801"/>
                      <a:pt x="69019" y="63385"/>
                      <a:pt x="68321" y="65221"/>
                    </a:cubicBezTo>
                    <a:cubicBezTo>
                      <a:pt x="65347" y="72961"/>
                      <a:pt x="63093" y="67453"/>
                      <a:pt x="63093" y="5240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8" name="Google Shape;438;p5"/>
              <p:cNvSpPr/>
              <p:nvPr/>
            </p:nvSpPr>
            <p:spPr>
              <a:xfrm>
                <a:off x="5284193" y="1673536"/>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9" name="Google Shape;439;p5"/>
              <p:cNvSpPr/>
              <p:nvPr/>
            </p:nvSpPr>
            <p:spPr>
              <a:xfrm>
                <a:off x="5444599" y="1972095"/>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0" name="Google Shape;440;p5"/>
              <p:cNvSpPr/>
              <p:nvPr/>
            </p:nvSpPr>
            <p:spPr>
              <a:xfrm>
                <a:off x="5421181" y="1976891"/>
                <a:ext cx="59904" cy="16252"/>
              </a:xfrm>
              <a:custGeom>
                <a:avLst/>
                <a:gdLst/>
                <a:ahLst/>
                <a:cxnLst/>
                <a:rect l="l" t="t" r="r" b="b"/>
                <a:pathLst>
                  <a:path w="59904" h="16252" extrusionOk="0">
                    <a:moveTo>
                      <a:pt x="13419" y="15681"/>
                    </a:moveTo>
                    <a:cubicBezTo>
                      <a:pt x="3382" y="14637"/>
                      <a:pt x="-5082" y="8337"/>
                      <a:pt x="3573" y="8337"/>
                    </a:cubicBezTo>
                    <a:cubicBezTo>
                      <a:pt x="6518" y="8337"/>
                      <a:pt x="8267" y="6933"/>
                      <a:pt x="8267" y="4557"/>
                    </a:cubicBezTo>
                    <a:cubicBezTo>
                      <a:pt x="8267" y="1641"/>
                      <a:pt x="8857" y="1389"/>
                      <a:pt x="10924" y="3477"/>
                    </a:cubicBezTo>
                    <a:cubicBezTo>
                      <a:pt x="12468" y="5025"/>
                      <a:pt x="19874" y="6105"/>
                      <a:pt x="28625" y="6105"/>
                    </a:cubicBezTo>
                    <a:cubicBezTo>
                      <a:pt x="41423" y="6105"/>
                      <a:pt x="43695" y="5529"/>
                      <a:pt x="43821" y="2253"/>
                    </a:cubicBezTo>
                    <a:cubicBezTo>
                      <a:pt x="43940" y="-843"/>
                      <a:pt x="44462" y="-627"/>
                      <a:pt x="46373" y="3369"/>
                    </a:cubicBezTo>
                    <a:cubicBezTo>
                      <a:pt x="48044" y="6825"/>
                      <a:pt x="50862" y="8409"/>
                      <a:pt x="55625" y="8589"/>
                    </a:cubicBezTo>
                    <a:cubicBezTo>
                      <a:pt x="60366" y="8769"/>
                      <a:pt x="61115" y="9201"/>
                      <a:pt x="58055" y="9957"/>
                    </a:cubicBezTo>
                    <a:cubicBezTo>
                      <a:pt x="55622" y="10569"/>
                      <a:pt x="52950" y="12117"/>
                      <a:pt x="52122" y="13449"/>
                    </a:cubicBezTo>
                    <a:cubicBezTo>
                      <a:pt x="50517" y="16005"/>
                      <a:pt x="28740" y="17265"/>
                      <a:pt x="13419" y="1568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1" name="Google Shape;441;p5"/>
              <p:cNvSpPr/>
              <p:nvPr/>
            </p:nvSpPr>
            <p:spPr>
              <a:xfrm>
                <a:off x="10282153" y="1633268"/>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2" name="Google Shape;442;p5"/>
              <p:cNvSpPr/>
              <p:nvPr/>
            </p:nvSpPr>
            <p:spPr>
              <a:xfrm>
                <a:off x="10652724" y="1892279"/>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3" name="Google Shape;443;p5"/>
              <p:cNvSpPr/>
              <p:nvPr/>
            </p:nvSpPr>
            <p:spPr>
              <a:xfrm>
                <a:off x="10797555" y="2104976"/>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4" name="Google Shape;444;p5"/>
              <p:cNvSpPr/>
              <p:nvPr/>
            </p:nvSpPr>
            <p:spPr>
              <a:xfrm>
                <a:off x="10523212" y="5368346"/>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5" name="Google Shape;445;p5"/>
              <p:cNvSpPr/>
              <p:nvPr/>
            </p:nvSpPr>
            <p:spPr>
              <a:xfrm>
                <a:off x="7672249" y="-202272"/>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6" name="Google Shape;446;p5"/>
              <p:cNvSpPr/>
              <p:nvPr/>
            </p:nvSpPr>
            <p:spPr>
              <a:xfrm>
                <a:off x="10009465" y="217250"/>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7" name="Google Shape;447;p5"/>
              <p:cNvSpPr/>
              <p:nvPr/>
            </p:nvSpPr>
            <p:spPr>
              <a:xfrm>
                <a:off x="9943360" y="316504"/>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8" name="Google Shape;448;p5"/>
              <p:cNvSpPr/>
              <p:nvPr/>
            </p:nvSpPr>
            <p:spPr>
              <a:xfrm>
                <a:off x="9939656" y="335470"/>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9" name="Google Shape;449;p5"/>
              <p:cNvSpPr/>
              <p:nvPr/>
            </p:nvSpPr>
            <p:spPr>
              <a:xfrm>
                <a:off x="9961011" y="543694"/>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0" name="Google Shape;450;p5"/>
              <p:cNvSpPr/>
              <p:nvPr/>
            </p:nvSpPr>
            <p:spPr>
              <a:xfrm>
                <a:off x="10053694" y="153471"/>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1" name="Google Shape;451;p5"/>
              <p:cNvSpPr/>
              <p:nvPr/>
            </p:nvSpPr>
            <p:spPr>
              <a:xfrm>
                <a:off x="9973914" y="43126"/>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2" name="Google Shape;452;p5"/>
              <p:cNvSpPr/>
              <p:nvPr/>
            </p:nvSpPr>
            <p:spPr>
              <a:xfrm>
                <a:off x="7867206" y="3080217"/>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3" name="Google Shape;453;p5"/>
              <p:cNvSpPr/>
              <p:nvPr/>
            </p:nvSpPr>
            <p:spPr>
              <a:xfrm>
                <a:off x="10082343" y="4652189"/>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4" name="Google Shape;454;p5"/>
              <p:cNvSpPr/>
              <p:nvPr/>
            </p:nvSpPr>
            <p:spPr>
              <a:xfrm>
                <a:off x="10096669" y="4297124"/>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5" name="Google Shape;455;p5"/>
              <p:cNvSpPr/>
              <p:nvPr/>
            </p:nvSpPr>
            <p:spPr>
              <a:xfrm>
                <a:off x="10240574" y="4632689"/>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6" name="Google Shape;456;p5"/>
              <p:cNvSpPr/>
              <p:nvPr/>
            </p:nvSpPr>
            <p:spPr>
              <a:xfrm>
                <a:off x="10137659" y="4469969"/>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7" name="Google Shape;457;p5"/>
              <p:cNvSpPr/>
              <p:nvPr/>
            </p:nvSpPr>
            <p:spPr>
              <a:xfrm>
                <a:off x="9824157" y="5757270"/>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8" name="Google Shape;458;p5"/>
              <p:cNvSpPr/>
              <p:nvPr/>
            </p:nvSpPr>
            <p:spPr>
              <a:xfrm>
                <a:off x="9947960" y="5755256"/>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9" name="Google Shape;459;p5"/>
              <p:cNvSpPr/>
              <p:nvPr/>
            </p:nvSpPr>
            <p:spPr>
              <a:xfrm>
                <a:off x="9483437" y="6013722"/>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0" name="Google Shape;460;p5"/>
              <p:cNvSpPr/>
              <p:nvPr/>
            </p:nvSpPr>
            <p:spPr>
              <a:xfrm>
                <a:off x="8253657" y="2205018"/>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1" name="Google Shape;461;p5"/>
              <p:cNvSpPr/>
              <p:nvPr/>
            </p:nvSpPr>
            <p:spPr>
              <a:xfrm>
                <a:off x="7065751" y="2411593"/>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2" name="Google Shape;462;p5"/>
              <p:cNvSpPr/>
              <p:nvPr/>
            </p:nvSpPr>
            <p:spPr>
              <a:xfrm>
                <a:off x="7007936" y="2294451"/>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3" name="Google Shape;463;p5"/>
              <p:cNvSpPr/>
              <p:nvPr/>
            </p:nvSpPr>
            <p:spPr>
              <a:xfrm>
                <a:off x="5521324" y="1984532"/>
                <a:ext cx="124872" cy="68573"/>
              </a:xfrm>
              <a:custGeom>
                <a:avLst/>
                <a:gdLst/>
                <a:ahLst/>
                <a:cxnLst/>
                <a:rect l="l" t="t" r="r" b="b"/>
                <a:pathLst>
                  <a:path w="124872" h="68573" extrusionOk="0">
                    <a:moveTo>
                      <a:pt x="63093" y="52405"/>
                    </a:moveTo>
                    <a:cubicBezTo>
                      <a:pt x="63093" y="42793"/>
                      <a:pt x="62021" y="35161"/>
                      <a:pt x="60440" y="33576"/>
                    </a:cubicBezTo>
                    <a:cubicBezTo>
                      <a:pt x="58687" y="31849"/>
                      <a:pt x="49277" y="30949"/>
                      <a:pt x="32781" y="30949"/>
                    </a:cubicBezTo>
                    <a:cubicBezTo>
                      <a:pt x="13014" y="30949"/>
                      <a:pt x="7776" y="30301"/>
                      <a:pt x="7776" y="27889"/>
                    </a:cubicBezTo>
                    <a:cubicBezTo>
                      <a:pt x="7776" y="26197"/>
                      <a:pt x="5537" y="23281"/>
                      <a:pt x="2797" y="21373"/>
                    </a:cubicBezTo>
                    <a:cubicBezTo>
                      <a:pt x="-1969" y="18024"/>
                      <a:pt x="-1609" y="17881"/>
                      <a:pt x="11225" y="17773"/>
                    </a:cubicBezTo>
                    <a:cubicBezTo>
                      <a:pt x="24725" y="17665"/>
                      <a:pt x="37184" y="12625"/>
                      <a:pt x="29901" y="10249"/>
                    </a:cubicBezTo>
                    <a:cubicBezTo>
                      <a:pt x="28076" y="9637"/>
                      <a:pt x="25092" y="8665"/>
                      <a:pt x="23267" y="8052"/>
                    </a:cubicBezTo>
                    <a:cubicBezTo>
                      <a:pt x="21161" y="7333"/>
                      <a:pt x="21729" y="6865"/>
                      <a:pt x="24815" y="6757"/>
                    </a:cubicBezTo>
                    <a:cubicBezTo>
                      <a:pt x="27493" y="6649"/>
                      <a:pt x="30697" y="4849"/>
                      <a:pt x="31939" y="2725"/>
                    </a:cubicBezTo>
                    <a:cubicBezTo>
                      <a:pt x="33951" y="-731"/>
                      <a:pt x="34200" y="-623"/>
                      <a:pt x="34261" y="3841"/>
                    </a:cubicBezTo>
                    <a:cubicBezTo>
                      <a:pt x="34329" y="8737"/>
                      <a:pt x="34758" y="8809"/>
                      <a:pt x="63093" y="8809"/>
                    </a:cubicBezTo>
                    <a:cubicBezTo>
                      <a:pt x="90385" y="8809"/>
                      <a:pt x="91861" y="8592"/>
                      <a:pt x="91861" y="4381"/>
                    </a:cubicBezTo>
                    <a:cubicBezTo>
                      <a:pt x="91861" y="-659"/>
                      <a:pt x="94813" y="-1020"/>
                      <a:pt x="109562" y="2293"/>
                    </a:cubicBezTo>
                    <a:cubicBezTo>
                      <a:pt x="124855" y="5677"/>
                      <a:pt x="127073" y="6972"/>
                      <a:pt x="120625" y="8629"/>
                    </a:cubicBezTo>
                    <a:cubicBezTo>
                      <a:pt x="113540" y="10500"/>
                      <a:pt x="111427" y="19861"/>
                      <a:pt x="118098" y="19861"/>
                    </a:cubicBezTo>
                    <a:cubicBezTo>
                      <a:pt x="120524" y="19861"/>
                      <a:pt x="122969" y="18133"/>
                      <a:pt x="123527" y="16008"/>
                    </a:cubicBezTo>
                    <a:cubicBezTo>
                      <a:pt x="124081" y="13849"/>
                      <a:pt x="124653" y="16729"/>
                      <a:pt x="124794" y="22309"/>
                    </a:cubicBezTo>
                    <a:cubicBezTo>
                      <a:pt x="125039" y="32064"/>
                      <a:pt x="124797" y="32496"/>
                      <a:pt x="119520" y="31489"/>
                    </a:cubicBezTo>
                    <a:cubicBezTo>
                      <a:pt x="115103" y="30625"/>
                      <a:pt x="113987" y="31345"/>
                      <a:pt x="113987" y="34873"/>
                    </a:cubicBezTo>
                    <a:cubicBezTo>
                      <a:pt x="113987" y="40129"/>
                      <a:pt x="109980" y="42001"/>
                      <a:pt x="98586" y="42001"/>
                    </a:cubicBezTo>
                    <a:cubicBezTo>
                      <a:pt x="93819" y="42001"/>
                      <a:pt x="88995" y="43441"/>
                      <a:pt x="87433" y="45313"/>
                    </a:cubicBezTo>
                    <a:cubicBezTo>
                      <a:pt x="85741" y="47365"/>
                      <a:pt x="80888" y="48625"/>
                      <a:pt x="74840" y="48625"/>
                    </a:cubicBezTo>
                    <a:cubicBezTo>
                      <a:pt x="65952" y="48625"/>
                      <a:pt x="65066" y="49092"/>
                      <a:pt x="65707" y="53521"/>
                    </a:cubicBezTo>
                    <a:cubicBezTo>
                      <a:pt x="66139" y="56509"/>
                      <a:pt x="68547" y="58993"/>
                      <a:pt x="71946" y="59929"/>
                    </a:cubicBezTo>
                    <a:cubicBezTo>
                      <a:pt x="75560" y="60937"/>
                      <a:pt x="76111" y="61548"/>
                      <a:pt x="73533" y="61693"/>
                    </a:cubicBezTo>
                    <a:cubicBezTo>
                      <a:pt x="71366" y="61801"/>
                      <a:pt x="69019" y="63385"/>
                      <a:pt x="68321" y="65221"/>
                    </a:cubicBezTo>
                    <a:cubicBezTo>
                      <a:pt x="65347" y="72961"/>
                      <a:pt x="63093" y="67453"/>
                      <a:pt x="63093" y="5240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4" name="Google Shape;464;p5"/>
              <p:cNvSpPr/>
              <p:nvPr/>
            </p:nvSpPr>
            <p:spPr>
              <a:xfrm>
                <a:off x="5568589" y="1893906"/>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5" name="Google Shape;465;p5"/>
              <p:cNvSpPr/>
              <p:nvPr/>
            </p:nvSpPr>
            <p:spPr>
              <a:xfrm>
                <a:off x="5545171" y="1898702"/>
                <a:ext cx="59904" cy="16252"/>
              </a:xfrm>
              <a:custGeom>
                <a:avLst/>
                <a:gdLst/>
                <a:ahLst/>
                <a:cxnLst/>
                <a:rect l="l" t="t" r="r" b="b"/>
                <a:pathLst>
                  <a:path w="59904" h="16252" extrusionOk="0">
                    <a:moveTo>
                      <a:pt x="13419" y="15681"/>
                    </a:moveTo>
                    <a:cubicBezTo>
                      <a:pt x="3382" y="14637"/>
                      <a:pt x="-5082" y="8337"/>
                      <a:pt x="3573" y="8337"/>
                    </a:cubicBezTo>
                    <a:cubicBezTo>
                      <a:pt x="6518" y="8337"/>
                      <a:pt x="8267" y="6933"/>
                      <a:pt x="8267" y="4557"/>
                    </a:cubicBezTo>
                    <a:cubicBezTo>
                      <a:pt x="8267" y="1641"/>
                      <a:pt x="8857" y="1389"/>
                      <a:pt x="10924" y="3477"/>
                    </a:cubicBezTo>
                    <a:cubicBezTo>
                      <a:pt x="12468" y="5025"/>
                      <a:pt x="19874" y="6105"/>
                      <a:pt x="28625" y="6105"/>
                    </a:cubicBezTo>
                    <a:cubicBezTo>
                      <a:pt x="41423" y="6105"/>
                      <a:pt x="43695" y="5529"/>
                      <a:pt x="43821" y="2253"/>
                    </a:cubicBezTo>
                    <a:cubicBezTo>
                      <a:pt x="43940" y="-843"/>
                      <a:pt x="44462" y="-627"/>
                      <a:pt x="46373" y="3369"/>
                    </a:cubicBezTo>
                    <a:cubicBezTo>
                      <a:pt x="48044" y="6825"/>
                      <a:pt x="50862" y="8409"/>
                      <a:pt x="55625" y="8589"/>
                    </a:cubicBezTo>
                    <a:cubicBezTo>
                      <a:pt x="60366" y="8769"/>
                      <a:pt x="61115" y="9201"/>
                      <a:pt x="58055" y="9957"/>
                    </a:cubicBezTo>
                    <a:cubicBezTo>
                      <a:pt x="55622" y="10569"/>
                      <a:pt x="52950" y="12117"/>
                      <a:pt x="52122" y="13449"/>
                    </a:cubicBezTo>
                    <a:cubicBezTo>
                      <a:pt x="50517" y="16005"/>
                      <a:pt x="28740" y="17265"/>
                      <a:pt x="13419" y="1568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6" name="Google Shape;466;p5"/>
              <p:cNvSpPr/>
              <p:nvPr/>
            </p:nvSpPr>
            <p:spPr>
              <a:xfrm>
                <a:off x="5485625" y="1942578"/>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7" name="Google Shape;467;p5"/>
              <p:cNvSpPr/>
              <p:nvPr/>
            </p:nvSpPr>
            <p:spPr>
              <a:xfrm>
                <a:off x="10776714" y="1814090"/>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8" name="Google Shape;468;p5"/>
              <p:cNvSpPr/>
              <p:nvPr/>
            </p:nvSpPr>
            <p:spPr>
              <a:xfrm>
                <a:off x="10921545" y="2026787"/>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9" name="Google Shape;469;p5"/>
              <p:cNvSpPr/>
              <p:nvPr/>
            </p:nvSpPr>
            <p:spPr>
              <a:xfrm>
                <a:off x="10647202" y="5290157"/>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0" name="Google Shape;470;p5"/>
              <p:cNvSpPr/>
              <p:nvPr/>
            </p:nvSpPr>
            <p:spPr>
              <a:xfrm>
                <a:off x="10133455" y="139061"/>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1" name="Google Shape;471;p5"/>
              <p:cNvSpPr/>
              <p:nvPr/>
            </p:nvSpPr>
            <p:spPr>
              <a:xfrm>
                <a:off x="10067350" y="238315"/>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2" name="Google Shape;472;p5"/>
              <p:cNvSpPr/>
              <p:nvPr/>
            </p:nvSpPr>
            <p:spPr>
              <a:xfrm>
                <a:off x="10063646" y="257281"/>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3" name="Google Shape;473;p5"/>
              <p:cNvSpPr/>
              <p:nvPr/>
            </p:nvSpPr>
            <p:spPr>
              <a:xfrm>
                <a:off x="10085001" y="465505"/>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4" name="Google Shape;474;p5"/>
              <p:cNvSpPr/>
              <p:nvPr/>
            </p:nvSpPr>
            <p:spPr>
              <a:xfrm>
                <a:off x="10177684" y="75282"/>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5" name="Google Shape;475;p5"/>
              <p:cNvSpPr/>
              <p:nvPr/>
            </p:nvSpPr>
            <p:spPr>
              <a:xfrm>
                <a:off x="10097904" y="-35063"/>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476" name="Google Shape;476;p5"/>
            <p:cNvGrpSpPr/>
            <p:nvPr/>
          </p:nvGrpSpPr>
          <p:grpSpPr>
            <a:xfrm>
              <a:off x="6965762" y="124685"/>
              <a:ext cx="5153601" cy="5140796"/>
              <a:chOff x="-8871044" y="3635522"/>
              <a:chExt cx="6548468" cy="6857928"/>
            </a:xfrm>
          </p:grpSpPr>
          <p:sp>
            <p:nvSpPr>
              <p:cNvPr id="477" name="Google Shape;477;p5"/>
              <p:cNvSpPr/>
              <p:nvPr/>
            </p:nvSpPr>
            <p:spPr>
              <a:xfrm>
                <a:off x="-8674443" y="6076370"/>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8" name="Google Shape;478;p5"/>
              <p:cNvSpPr/>
              <p:nvPr/>
            </p:nvSpPr>
            <p:spPr>
              <a:xfrm>
                <a:off x="-8871044" y="5678514"/>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9" name="Google Shape;479;p5"/>
              <p:cNvSpPr/>
              <p:nvPr/>
            </p:nvSpPr>
            <p:spPr>
              <a:xfrm>
                <a:off x="-4324630" y="7346276"/>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0" name="Google Shape;480;p5"/>
              <p:cNvSpPr/>
              <p:nvPr/>
            </p:nvSpPr>
            <p:spPr>
              <a:xfrm>
                <a:off x="-5970330" y="6754733"/>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1" name="Google Shape;481;p5"/>
              <p:cNvSpPr/>
              <p:nvPr/>
            </p:nvSpPr>
            <p:spPr>
              <a:xfrm>
                <a:off x="-6090682" y="6917464"/>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2" name="Google Shape;482;p5"/>
              <p:cNvSpPr/>
              <p:nvPr/>
            </p:nvSpPr>
            <p:spPr>
              <a:xfrm>
                <a:off x="-6322323" y="7033071"/>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3" name="Google Shape;483;p5"/>
              <p:cNvSpPr/>
              <p:nvPr/>
            </p:nvSpPr>
            <p:spPr>
              <a:xfrm>
                <a:off x="-6345328" y="6270008"/>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4" name="Google Shape;484;p5"/>
              <p:cNvSpPr/>
              <p:nvPr/>
            </p:nvSpPr>
            <p:spPr>
              <a:xfrm>
                <a:off x="-5766927" y="6200461"/>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5" name="Google Shape;485;p5"/>
              <p:cNvSpPr/>
              <p:nvPr/>
            </p:nvSpPr>
            <p:spPr>
              <a:xfrm>
                <a:off x="-6037077" y="7814626"/>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6" name="Google Shape;486;p5"/>
              <p:cNvSpPr/>
              <p:nvPr/>
            </p:nvSpPr>
            <p:spPr>
              <a:xfrm>
                <a:off x="-5057566" y="8046107"/>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7" name="Google Shape;487;p5"/>
              <p:cNvSpPr/>
              <p:nvPr/>
            </p:nvSpPr>
            <p:spPr>
              <a:xfrm>
                <a:off x="-4286924" y="8280471"/>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8" name="Google Shape;488;p5"/>
              <p:cNvSpPr/>
              <p:nvPr/>
            </p:nvSpPr>
            <p:spPr>
              <a:xfrm>
                <a:off x="-6030437" y="8891507"/>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9" name="Google Shape;489;p5"/>
              <p:cNvSpPr/>
              <p:nvPr/>
            </p:nvSpPr>
            <p:spPr>
              <a:xfrm>
                <a:off x="-5259835" y="8960592"/>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0" name="Google Shape;490;p5"/>
              <p:cNvSpPr/>
              <p:nvPr/>
            </p:nvSpPr>
            <p:spPr>
              <a:xfrm>
                <a:off x="-4732759" y="8759098"/>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1" name="Google Shape;491;p5"/>
              <p:cNvSpPr/>
              <p:nvPr/>
            </p:nvSpPr>
            <p:spPr>
              <a:xfrm>
                <a:off x="-5592418" y="9386027"/>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2" name="Google Shape;492;p5"/>
              <p:cNvSpPr/>
              <p:nvPr/>
            </p:nvSpPr>
            <p:spPr>
              <a:xfrm>
                <a:off x="-5868940" y="5046450"/>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3" name="Google Shape;493;p5"/>
              <p:cNvSpPr/>
              <p:nvPr/>
            </p:nvSpPr>
            <p:spPr>
              <a:xfrm>
                <a:off x="-5056048" y="5005886"/>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4" name="Google Shape;494;p5"/>
              <p:cNvSpPr/>
              <p:nvPr/>
            </p:nvSpPr>
            <p:spPr>
              <a:xfrm>
                <a:off x="-6906383" y="5918251"/>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5" name="Google Shape;495;p5"/>
              <p:cNvSpPr/>
              <p:nvPr/>
            </p:nvSpPr>
            <p:spPr>
              <a:xfrm>
                <a:off x="-7468764" y="6167739"/>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6" name="Google Shape;496;p5"/>
              <p:cNvSpPr/>
              <p:nvPr/>
            </p:nvSpPr>
            <p:spPr>
              <a:xfrm>
                <a:off x="-7944609" y="6217689"/>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7" name="Google Shape;497;p5"/>
              <p:cNvSpPr/>
              <p:nvPr/>
            </p:nvSpPr>
            <p:spPr>
              <a:xfrm>
                <a:off x="-7105761" y="4997151"/>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8" name="Google Shape;498;p5"/>
              <p:cNvSpPr/>
              <p:nvPr/>
            </p:nvSpPr>
            <p:spPr>
              <a:xfrm>
                <a:off x="-8230665" y="4808676"/>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9" name="Google Shape;499;p5"/>
              <p:cNvSpPr/>
              <p:nvPr/>
            </p:nvSpPr>
            <p:spPr>
              <a:xfrm>
                <a:off x="-8229036" y="6404290"/>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0" name="Google Shape;500;p5"/>
              <p:cNvSpPr/>
              <p:nvPr/>
            </p:nvSpPr>
            <p:spPr>
              <a:xfrm>
                <a:off x="-8596240" y="4605491"/>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1" name="Google Shape;501;p5"/>
              <p:cNvSpPr/>
              <p:nvPr/>
            </p:nvSpPr>
            <p:spPr>
              <a:xfrm>
                <a:off x="-3992757" y="5815820"/>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2" name="Google Shape;502;p5"/>
              <p:cNvSpPr/>
              <p:nvPr/>
            </p:nvSpPr>
            <p:spPr>
              <a:xfrm>
                <a:off x="-3897345" y="6786034"/>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3" name="Google Shape;503;p5"/>
              <p:cNvSpPr/>
              <p:nvPr/>
            </p:nvSpPr>
            <p:spPr>
              <a:xfrm>
                <a:off x="-4316465" y="6855151"/>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4" name="Google Shape;504;p5"/>
              <p:cNvSpPr/>
              <p:nvPr/>
            </p:nvSpPr>
            <p:spPr>
              <a:xfrm>
                <a:off x="-3171791" y="8478028"/>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5" name="Google Shape;505;p5"/>
              <p:cNvSpPr/>
              <p:nvPr/>
            </p:nvSpPr>
            <p:spPr>
              <a:xfrm>
                <a:off x="-7764334" y="3706694"/>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6" name="Google Shape;506;p5"/>
              <p:cNvSpPr/>
              <p:nvPr/>
            </p:nvSpPr>
            <p:spPr>
              <a:xfrm>
                <a:off x="-8601296" y="4476367"/>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7" name="Google Shape;507;p5"/>
              <p:cNvSpPr/>
              <p:nvPr/>
            </p:nvSpPr>
            <p:spPr>
              <a:xfrm>
                <a:off x="-8141494" y="3744494"/>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8" name="Google Shape;508;p5"/>
              <p:cNvSpPr/>
              <p:nvPr/>
            </p:nvSpPr>
            <p:spPr>
              <a:xfrm>
                <a:off x="-6204515" y="4085004"/>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9" name="Google Shape;509;p5"/>
              <p:cNvSpPr/>
              <p:nvPr/>
            </p:nvSpPr>
            <p:spPr>
              <a:xfrm>
                <a:off x="-4869797" y="4202860"/>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0" name="Google Shape;510;p5"/>
              <p:cNvSpPr/>
              <p:nvPr/>
            </p:nvSpPr>
            <p:spPr>
              <a:xfrm>
                <a:off x="-3158199" y="5300558"/>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1" name="Google Shape;511;p5"/>
              <p:cNvSpPr/>
              <p:nvPr/>
            </p:nvSpPr>
            <p:spPr>
              <a:xfrm>
                <a:off x="-4010518" y="4122161"/>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2" name="Google Shape;512;p5"/>
              <p:cNvSpPr/>
              <p:nvPr/>
            </p:nvSpPr>
            <p:spPr>
              <a:xfrm>
                <a:off x="-3721584" y="3635522"/>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513" name="Google Shape;513;p5"/>
            <p:cNvGrpSpPr/>
            <p:nvPr/>
          </p:nvGrpSpPr>
          <p:grpSpPr>
            <a:xfrm>
              <a:off x="7302717" y="116617"/>
              <a:ext cx="5127589" cy="5140796"/>
              <a:chOff x="-3987044" y="216540"/>
              <a:chExt cx="6515415" cy="6857928"/>
            </a:xfrm>
          </p:grpSpPr>
          <p:sp>
            <p:nvSpPr>
              <p:cNvPr id="514" name="Google Shape;514;p5"/>
              <p:cNvSpPr/>
              <p:nvPr/>
            </p:nvSpPr>
            <p:spPr>
              <a:xfrm>
                <a:off x="2457532" y="2508800"/>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5" name="Google Shape;515;p5"/>
              <p:cNvSpPr/>
              <p:nvPr/>
            </p:nvSpPr>
            <p:spPr>
              <a:xfrm>
                <a:off x="2374568" y="2557472"/>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6" name="Google Shape;516;p5"/>
              <p:cNvSpPr/>
              <p:nvPr/>
            </p:nvSpPr>
            <p:spPr>
              <a:xfrm>
                <a:off x="2522890" y="2438451"/>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7" name="Google Shape;517;p5"/>
              <p:cNvSpPr/>
              <p:nvPr/>
            </p:nvSpPr>
            <p:spPr>
              <a:xfrm>
                <a:off x="411048" y="3927294"/>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8" name="Google Shape;518;p5"/>
              <p:cNvSpPr/>
              <p:nvPr/>
            </p:nvSpPr>
            <p:spPr>
              <a:xfrm>
                <a:off x="-1234652" y="3335751"/>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9" name="Google Shape;519;p5"/>
              <p:cNvSpPr/>
              <p:nvPr/>
            </p:nvSpPr>
            <p:spPr>
              <a:xfrm>
                <a:off x="-1355004" y="3498482"/>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0" name="Google Shape;520;p5"/>
              <p:cNvSpPr/>
              <p:nvPr/>
            </p:nvSpPr>
            <p:spPr>
              <a:xfrm>
                <a:off x="-1586645" y="3614089"/>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1" name="Google Shape;521;p5"/>
              <p:cNvSpPr/>
              <p:nvPr/>
            </p:nvSpPr>
            <p:spPr>
              <a:xfrm>
                <a:off x="-1609650" y="2851026"/>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2" name="Google Shape;522;p5"/>
              <p:cNvSpPr/>
              <p:nvPr/>
            </p:nvSpPr>
            <p:spPr>
              <a:xfrm>
                <a:off x="-1031249" y="2781479"/>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3" name="Google Shape;523;p5"/>
              <p:cNvSpPr/>
              <p:nvPr/>
            </p:nvSpPr>
            <p:spPr>
              <a:xfrm>
                <a:off x="-1301399" y="4395644"/>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4" name="Google Shape;524;p5"/>
              <p:cNvSpPr/>
              <p:nvPr/>
            </p:nvSpPr>
            <p:spPr>
              <a:xfrm>
                <a:off x="-321888" y="4627125"/>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5" name="Google Shape;525;p5"/>
              <p:cNvSpPr/>
              <p:nvPr/>
            </p:nvSpPr>
            <p:spPr>
              <a:xfrm>
                <a:off x="448754" y="4861489"/>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6" name="Google Shape;526;p5"/>
              <p:cNvSpPr/>
              <p:nvPr/>
            </p:nvSpPr>
            <p:spPr>
              <a:xfrm>
                <a:off x="-1294759" y="5472525"/>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7" name="Google Shape;527;p5"/>
              <p:cNvSpPr/>
              <p:nvPr/>
            </p:nvSpPr>
            <p:spPr>
              <a:xfrm>
                <a:off x="-524157" y="5541610"/>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8" name="Google Shape;528;p5"/>
              <p:cNvSpPr/>
              <p:nvPr/>
            </p:nvSpPr>
            <p:spPr>
              <a:xfrm>
                <a:off x="2919" y="5340116"/>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9" name="Google Shape;529;p5"/>
              <p:cNvSpPr/>
              <p:nvPr/>
            </p:nvSpPr>
            <p:spPr>
              <a:xfrm>
                <a:off x="-856740" y="5967045"/>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0" name="Google Shape;530;p5"/>
              <p:cNvSpPr/>
              <p:nvPr/>
            </p:nvSpPr>
            <p:spPr>
              <a:xfrm>
                <a:off x="-1133262" y="1627468"/>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1" name="Google Shape;531;p5"/>
              <p:cNvSpPr/>
              <p:nvPr/>
            </p:nvSpPr>
            <p:spPr>
              <a:xfrm>
                <a:off x="-320370" y="1586904"/>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2" name="Google Shape;532;p5"/>
              <p:cNvSpPr/>
              <p:nvPr/>
            </p:nvSpPr>
            <p:spPr>
              <a:xfrm>
                <a:off x="-2170705" y="2499269"/>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3" name="Google Shape;533;p5"/>
              <p:cNvSpPr/>
              <p:nvPr/>
            </p:nvSpPr>
            <p:spPr>
              <a:xfrm>
                <a:off x="-2332549" y="2651107"/>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4" name="Google Shape;534;p5"/>
              <p:cNvSpPr/>
              <p:nvPr/>
            </p:nvSpPr>
            <p:spPr>
              <a:xfrm>
                <a:off x="-2733086" y="2748757"/>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5" name="Google Shape;535;p5"/>
              <p:cNvSpPr/>
              <p:nvPr/>
            </p:nvSpPr>
            <p:spPr>
              <a:xfrm>
                <a:off x="-3208931" y="2798707"/>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6" name="Google Shape;536;p5"/>
              <p:cNvSpPr/>
              <p:nvPr/>
            </p:nvSpPr>
            <p:spPr>
              <a:xfrm>
                <a:off x="-2370083" y="1578169"/>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7" name="Google Shape;537;p5"/>
              <p:cNvSpPr/>
              <p:nvPr/>
            </p:nvSpPr>
            <p:spPr>
              <a:xfrm>
                <a:off x="-3494987" y="1389694"/>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8" name="Google Shape;538;p5"/>
              <p:cNvSpPr/>
              <p:nvPr/>
            </p:nvSpPr>
            <p:spPr>
              <a:xfrm>
                <a:off x="-3493358" y="2985308"/>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9" name="Google Shape;539;p5"/>
              <p:cNvSpPr/>
              <p:nvPr/>
            </p:nvSpPr>
            <p:spPr>
              <a:xfrm>
                <a:off x="-3670282" y="2806099"/>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0" name="Google Shape;540;p5"/>
              <p:cNvSpPr/>
              <p:nvPr/>
            </p:nvSpPr>
            <p:spPr>
              <a:xfrm>
                <a:off x="-3790443" y="2538367"/>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1" name="Google Shape;541;p5"/>
              <p:cNvSpPr/>
              <p:nvPr/>
            </p:nvSpPr>
            <p:spPr>
              <a:xfrm>
                <a:off x="-3987044" y="2140511"/>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2" name="Google Shape;542;p5"/>
              <p:cNvSpPr/>
              <p:nvPr/>
            </p:nvSpPr>
            <p:spPr>
              <a:xfrm>
                <a:off x="-3860562" y="1186509"/>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3" name="Google Shape;543;p5"/>
              <p:cNvSpPr/>
              <p:nvPr/>
            </p:nvSpPr>
            <p:spPr>
              <a:xfrm>
                <a:off x="742921" y="2396838"/>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4" name="Google Shape;544;p5"/>
              <p:cNvSpPr/>
              <p:nvPr/>
            </p:nvSpPr>
            <p:spPr>
              <a:xfrm>
                <a:off x="1010916" y="2100243"/>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5" name="Google Shape;545;p5"/>
              <p:cNvSpPr/>
              <p:nvPr/>
            </p:nvSpPr>
            <p:spPr>
              <a:xfrm>
                <a:off x="838333" y="3367052"/>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6" name="Google Shape;546;p5"/>
              <p:cNvSpPr/>
              <p:nvPr/>
            </p:nvSpPr>
            <p:spPr>
              <a:xfrm>
                <a:off x="419213" y="3436169"/>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7" name="Google Shape;547;p5"/>
              <p:cNvSpPr/>
              <p:nvPr/>
            </p:nvSpPr>
            <p:spPr>
              <a:xfrm>
                <a:off x="1563887" y="5059046"/>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8" name="Google Shape;548;p5"/>
              <p:cNvSpPr/>
              <p:nvPr/>
            </p:nvSpPr>
            <p:spPr>
              <a:xfrm>
                <a:off x="-3028656" y="287712"/>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9" name="Google Shape;549;p5"/>
              <p:cNvSpPr/>
              <p:nvPr/>
            </p:nvSpPr>
            <p:spPr>
              <a:xfrm>
                <a:off x="-3865618" y="1057385"/>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0" name="Google Shape;550;p5"/>
              <p:cNvSpPr/>
              <p:nvPr/>
            </p:nvSpPr>
            <p:spPr>
              <a:xfrm>
                <a:off x="-3405816" y="325512"/>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1" name="Google Shape;551;p5"/>
              <p:cNvSpPr/>
              <p:nvPr/>
            </p:nvSpPr>
            <p:spPr>
              <a:xfrm>
                <a:off x="-1598988" y="264703"/>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2" name="Google Shape;552;p5"/>
              <p:cNvSpPr/>
              <p:nvPr/>
            </p:nvSpPr>
            <p:spPr>
              <a:xfrm>
                <a:off x="-1468837" y="666022"/>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3" name="Google Shape;553;p5"/>
              <p:cNvSpPr/>
              <p:nvPr/>
            </p:nvSpPr>
            <p:spPr>
              <a:xfrm>
                <a:off x="-134119" y="783878"/>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4" name="Google Shape;554;p5"/>
              <p:cNvSpPr/>
              <p:nvPr/>
            </p:nvSpPr>
            <p:spPr>
              <a:xfrm>
                <a:off x="1577479" y="1881576"/>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5" name="Google Shape;555;p5"/>
              <p:cNvSpPr/>
              <p:nvPr/>
            </p:nvSpPr>
            <p:spPr>
              <a:xfrm>
                <a:off x="725160" y="703179"/>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6" name="Google Shape;556;p5"/>
              <p:cNvSpPr/>
              <p:nvPr/>
            </p:nvSpPr>
            <p:spPr>
              <a:xfrm>
                <a:off x="1014094" y="216540"/>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7" name="Google Shape;557;p5"/>
              <p:cNvSpPr/>
              <p:nvPr/>
            </p:nvSpPr>
            <p:spPr>
              <a:xfrm>
                <a:off x="-2922471" y="2359664"/>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cxnSp>
          <p:nvCxnSpPr>
            <p:cNvPr id="558" name="Google Shape;558;p5"/>
            <p:cNvCxnSpPr>
              <a:endCxn id="559" idx="3"/>
            </p:cNvCxnSpPr>
            <p:nvPr/>
          </p:nvCxnSpPr>
          <p:spPr>
            <a:xfrm flipH="1">
              <a:off x="9563799" y="2923023"/>
              <a:ext cx="692700" cy="885600"/>
            </a:xfrm>
            <a:prstGeom prst="straightConnector1">
              <a:avLst/>
            </a:prstGeom>
            <a:noFill/>
            <a:ln w="53975" cap="flat" cmpd="sng">
              <a:solidFill>
                <a:schemeClr val="lt1"/>
              </a:solidFill>
              <a:prstDash val="solid"/>
              <a:miter lim="800000"/>
              <a:headEnd type="none" w="sm" len="sm"/>
              <a:tailEnd type="none" w="sm" len="sm"/>
            </a:ln>
          </p:spPr>
        </p:cxnSp>
        <p:cxnSp>
          <p:nvCxnSpPr>
            <p:cNvPr id="560" name="Google Shape;560;p5"/>
            <p:cNvCxnSpPr/>
            <p:nvPr/>
          </p:nvCxnSpPr>
          <p:spPr>
            <a:xfrm>
              <a:off x="10272046" y="2888378"/>
              <a:ext cx="737296" cy="365694"/>
            </a:xfrm>
            <a:prstGeom prst="straightConnector1">
              <a:avLst/>
            </a:prstGeom>
            <a:noFill/>
            <a:ln w="53975" cap="flat" cmpd="sng">
              <a:solidFill>
                <a:schemeClr val="lt1"/>
              </a:solidFill>
              <a:prstDash val="solid"/>
              <a:miter lim="800000"/>
              <a:headEnd type="none" w="sm" len="sm"/>
              <a:tailEnd type="none" w="sm" len="sm"/>
            </a:ln>
          </p:spPr>
        </p:cxnSp>
        <p:cxnSp>
          <p:nvCxnSpPr>
            <p:cNvPr id="561" name="Google Shape;561;p5"/>
            <p:cNvCxnSpPr>
              <a:stCxn id="562" idx="6"/>
            </p:cNvCxnSpPr>
            <p:nvPr/>
          </p:nvCxnSpPr>
          <p:spPr>
            <a:xfrm rot="10800000">
              <a:off x="9644131" y="3728025"/>
              <a:ext cx="827400" cy="66000"/>
            </a:xfrm>
            <a:prstGeom prst="straightConnector1">
              <a:avLst/>
            </a:prstGeom>
            <a:noFill/>
            <a:ln w="53975" cap="flat" cmpd="sng">
              <a:solidFill>
                <a:schemeClr val="lt1"/>
              </a:solidFill>
              <a:prstDash val="solid"/>
              <a:miter lim="800000"/>
              <a:headEnd type="none" w="sm" len="sm"/>
              <a:tailEnd type="none" w="sm" len="sm"/>
            </a:ln>
          </p:spPr>
        </p:cxnSp>
        <p:cxnSp>
          <p:nvCxnSpPr>
            <p:cNvPr id="563" name="Google Shape;563;p5"/>
            <p:cNvCxnSpPr>
              <a:stCxn id="564" idx="5"/>
            </p:cNvCxnSpPr>
            <p:nvPr/>
          </p:nvCxnSpPr>
          <p:spPr>
            <a:xfrm rot="10800000">
              <a:off x="9636100" y="3728985"/>
              <a:ext cx="657000" cy="632100"/>
            </a:xfrm>
            <a:prstGeom prst="straightConnector1">
              <a:avLst/>
            </a:prstGeom>
            <a:noFill/>
            <a:ln w="53975" cap="flat" cmpd="sng">
              <a:solidFill>
                <a:schemeClr val="lt1"/>
              </a:solidFill>
              <a:prstDash val="solid"/>
              <a:miter lim="800000"/>
              <a:headEnd type="none" w="sm" len="sm"/>
              <a:tailEnd type="none" w="sm" len="sm"/>
            </a:ln>
          </p:spPr>
        </p:cxnSp>
        <p:cxnSp>
          <p:nvCxnSpPr>
            <p:cNvPr id="565" name="Google Shape;565;p5"/>
            <p:cNvCxnSpPr>
              <a:stCxn id="566" idx="4"/>
            </p:cNvCxnSpPr>
            <p:nvPr/>
          </p:nvCxnSpPr>
          <p:spPr>
            <a:xfrm rot="10800000">
              <a:off x="9649131" y="3731841"/>
              <a:ext cx="43500" cy="703500"/>
            </a:xfrm>
            <a:prstGeom prst="straightConnector1">
              <a:avLst/>
            </a:prstGeom>
            <a:noFill/>
            <a:ln w="53975" cap="flat" cmpd="sng">
              <a:solidFill>
                <a:schemeClr val="lt1"/>
              </a:solidFill>
              <a:prstDash val="solid"/>
              <a:miter lim="800000"/>
              <a:headEnd type="none" w="sm" len="sm"/>
              <a:tailEnd type="none" w="sm" len="sm"/>
            </a:ln>
          </p:spPr>
        </p:cxnSp>
        <p:cxnSp>
          <p:nvCxnSpPr>
            <p:cNvPr id="567" name="Google Shape;567;p5"/>
            <p:cNvCxnSpPr/>
            <p:nvPr/>
          </p:nvCxnSpPr>
          <p:spPr>
            <a:xfrm flipH="1">
              <a:off x="10230181" y="2150007"/>
              <a:ext cx="1249534" cy="757855"/>
            </a:xfrm>
            <a:prstGeom prst="straightConnector1">
              <a:avLst/>
            </a:prstGeom>
            <a:noFill/>
            <a:ln w="53975" cap="flat" cmpd="sng">
              <a:solidFill>
                <a:schemeClr val="lt1"/>
              </a:solidFill>
              <a:prstDash val="solid"/>
              <a:miter lim="800000"/>
              <a:headEnd type="none" w="sm" len="sm"/>
              <a:tailEnd type="none" w="sm" len="sm"/>
            </a:ln>
          </p:spPr>
        </p:cxnSp>
        <p:cxnSp>
          <p:nvCxnSpPr>
            <p:cNvPr id="568" name="Google Shape;568;p5"/>
            <p:cNvCxnSpPr>
              <a:stCxn id="569" idx="3"/>
            </p:cNvCxnSpPr>
            <p:nvPr/>
          </p:nvCxnSpPr>
          <p:spPr>
            <a:xfrm flipH="1">
              <a:off x="11066066" y="2813529"/>
              <a:ext cx="280200" cy="463500"/>
            </a:xfrm>
            <a:prstGeom prst="straightConnector1">
              <a:avLst/>
            </a:prstGeom>
            <a:noFill/>
            <a:ln w="28575" cap="flat" cmpd="sng">
              <a:solidFill>
                <a:schemeClr val="lt1"/>
              </a:solidFill>
              <a:prstDash val="solid"/>
              <a:miter lim="800000"/>
              <a:headEnd type="none" w="sm" len="sm"/>
              <a:tailEnd type="none" w="sm" len="sm"/>
            </a:ln>
          </p:spPr>
        </p:cxnSp>
        <p:cxnSp>
          <p:nvCxnSpPr>
            <p:cNvPr id="570" name="Google Shape;570;p5"/>
            <p:cNvCxnSpPr>
              <a:endCxn id="571" idx="3"/>
            </p:cNvCxnSpPr>
            <p:nvPr/>
          </p:nvCxnSpPr>
          <p:spPr>
            <a:xfrm flipH="1">
              <a:off x="10776047" y="3279571"/>
              <a:ext cx="280500" cy="345000"/>
            </a:xfrm>
            <a:prstGeom prst="straightConnector1">
              <a:avLst/>
            </a:prstGeom>
            <a:noFill/>
            <a:ln w="28575" cap="flat" cmpd="sng">
              <a:solidFill>
                <a:schemeClr val="lt1"/>
              </a:solidFill>
              <a:prstDash val="solid"/>
              <a:miter lim="800000"/>
              <a:headEnd type="none" w="sm" len="sm"/>
              <a:tailEnd type="none" w="sm" len="sm"/>
            </a:ln>
          </p:spPr>
        </p:cxnSp>
        <p:cxnSp>
          <p:nvCxnSpPr>
            <p:cNvPr id="572" name="Google Shape;572;p5"/>
            <p:cNvCxnSpPr>
              <a:endCxn id="573" idx="5"/>
            </p:cNvCxnSpPr>
            <p:nvPr/>
          </p:nvCxnSpPr>
          <p:spPr>
            <a:xfrm>
              <a:off x="11065556" y="3271945"/>
              <a:ext cx="276300" cy="552300"/>
            </a:xfrm>
            <a:prstGeom prst="straightConnector1">
              <a:avLst/>
            </a:prstGeom>
            <a:noFill/>
            <a:ln w="28575" cap="flat" cmpd="sng">
              <a:solidFill>
                <a:schemeClr val="lt1"/>
              </a:solidFill>
              <a:prstDash val="solid"/>
              <a:miter lim="800000"/>
              <a:headEnd type="none" w="sm" len="sm"/>
              <a:tailEnd type="none" w="sm" len="sm"/>
            </a:ln>
          </p:spPr>
        </p:cxnSp>
        <p:cxnSp>
          <p:nvCxnSpPr>
            <p:cNvPr id="574" name="Google Shape;574;p5"/>
            <p:cNvCxnSpPr/>
            <p:nvPr/>
          </p:nvCxnSpPr>
          <p:spPr>
            <a:xfrm>
              <a:off x="9866512" y="1877180"/>
              <a:ext cx="438850" cy="1102231"/>
            </a:xfrm>
            <a:prstGeom prst="straightConnector1">
              <a:avLst/>
            </a:prstGeom>
            <a:noFill/>
            <a:ln w="53975" cap="flat" cmpd="sng">
              <a:solidFill>
                <a:schemeClr val="lt1"/>
              </a:solidFill>
              <a:prstDash val="solid"/>
              <a:miter lim="800000"/>
              <a:headEnd type="none" w="sm" len="sm"/>
              <a:tailEnd type="none" w="sm" len="sm"/>
            </a:ln>
          </p:spPr>
        </p:cxnSp>
        <p:sp>
          <p:nvSpPr>
            <p:cNvPr id="575" name="Google Shape;575;p5"/>
            <p:cNvSpPr/>
            <p:nvPr/>
          </p:nvSpPr>
          <p:spPr>
            <a:xfrm>
              <a:off x="11354139" y="81186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5"/>
            <p:cNvSpPr/>
            <p:nvPr/>
          </p:nvSpPr>
          <p:spPr>
            <a:xfrm>
              <a:off x="11487061" y="36177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5"/>
            <p:cNvSpPr/>
            <p:nvPr/>
          </p:nvSpPr>
          <p:spPr>
            <a:xfrm>
              <a:off x="12052841" y="149987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78" name="Google Shape;578;p5"/>
            <p:cNvCxnSpPr>
              <a:endCxn id="579" idx="3"/>
            </p:cNvCxnSpPr>
            <p:nvPr/>
          </p:nvCxnSpPr>
          <p:spPr>
            <a:xfrm flipH="1">
              <a:off x="9363884" y="1853898"/>
              <a:ext cx="506700" cy="646800"/>
            </a:xfrm>
            <a:prstGeom prst="straightConnector1">
              <a:avLst/>
            </a:prstGeom>
            <a:noFill/>
            <a:ln w="31750" cap="flat" cmpd="sng">
              <a:solidFill>
                <a:schemeClr val="lt1"/>
              </a:solidFill>
              <a:prstDash val="solid"/>
              <a:miter lim="800000"/>
              <a:headEnd type="none" w="sm" len="sm"/>
              <a:tailEnd type="none" w="sm" len="sm"/>
            </a:ln>
          </p:spPr>
        </p:cxnSp>
        <p:cxnSp>
          <p:nvCxnSpPr>
            <p:cNvPr id="580" name="Google Shape;580;p5"/>
            <p:cNvCxnSpPr>
              <a:stCxn id="581" idx="2"/>
              <a:endCxn id="582" idx="6"/>
            </p:cNvCxnSpPr>
            <p:nvPr/>
          </p:nvCxnSpPr>
          <p:spPr>
            <a:xfrm rot="10800000" flipH="1">
              <a:off x="9071174" y="1846531"/>
              <a:ext cx="906000" cy="248700"/>
            </a:xfrm>
            <a:prstGeom prst="straightConnector1">
              <a:avLst/>
            </a:prstGeom>
            <a:noFill/>
            <a:ln w="31750" cap="flat" cmpd="sng">
              <a:solidFill>
                <a:schemeClr val="lt1"/>
              </a:solidFill>
              <a:prstDash val="solid"/>
              <a:miter lim="800000"/>
              <a:headEnd type="none" w="sm" len="sm"/>
              <a:tailEnd type="none" w="sm" len="sm"/>
            </a:ln>
          </p:spPr>
        </p:cxnSp>
        <p:cxnSp>
          <p:nvCxnSpPr>
            <p:cNvPr id="583" name="Google Shape;583;p5"/>
            <p:cNvCxnSpPr>
              <a:stCxn id="584" idx="5"/>
            </p:cNvCxnSpPr>
            <p:nvPr/>
          </p:nvCxnSpPr>
          <p:spPr>
            <a:xfrm>
              <a:off x="9193718" y="1573931"/>
              <a:ext cx="651300" cy="275700"/>
            </a:xfrm>
            <a:prstGeom prst="straightConnector1">
              <a:avLst/>
            </a:prstGeom>
            <a:noFill/>
            <a:ln w="31750" cap="flat" cmpd="sng">
              <a:solidFill>
                <a:schemeClr val="lt1"/>
              </a:solidFill>
              <a:prstDash val="solid"/>
              <a:miter lim="800000"/>
              <a:headEnd type="none" w="sm" len="sm"/>
              <a:tailEnd type="none" w="sm" len="sm"/>
            </a:ln>
          </p:spPr>
        </p:cxnSp>
        <p:cxnSp>
          <p:nvCxnSpPr>
            <p:cNvPr id="585" name="Google Shape;585;p5"/>
            <p:cNvCxnSpPr>
              <a:stCxn id="586" idx="4"/>
            </p:cNvCxnSpPr>
            <p:nvPr/>
          </p:nvCxnSpPr>
          <p:spPr>
            <a:xfrm flipH="1">
              <a:off x="9858824" y="1529216"/>
              <a:ext cx="26100" cy="325200"/>
            </a:xfrm>
            <a:prstGeom prst="straightConnector1">
              <a:avLst/>
            </a:prstGeom>
            <a:noFill/>
            <a:ln w="31750" cap="flat" cmpd="sng">
              <a:solidFill>
                <a:schemeClr val="lt1"/>
              </a:solidFill>
              <a:prstDash val="solid"/>
              <a:miter lim="800000"/>
              <a:headEnd type="none" w="sm" len="sm"/>
              <a:tailEnd type="none" w="sm" len="sm"/>
            </a:ln>
          </p:spPr>
        </p:cxnSp>
        <p:cxnSp>
          <p:nvCxnSpPr>
            <p:cNvPr id="587" name="Google Shape;587;p5"/>
            <p:cNvCxnSpPr/>
            <p:nvPr/>
          </p:nvCxnSpPr>
          <p:spPr>
            <a:xfrm>
              <a:off x="10689335" y="1851396"/>
              <a:ext cx="747105" cy="381612"/>
            </a:xfrm>
            <a:prstGeom prst="straightConnector1">
              <a:avLst/>
            </a:prstGeom>
            <a:noFill/>
            <a:ln w="50800" cap="flat" cmpd="sng">
              <a:solidFill>
                <a:schemeClr val="lt1"/>
              </a:solidFill>
              <a:prstDash val="solid"/>
              <a:miter lim="800000"/>
              <a:headEnd type="none" w="sm" len="sm"/>
              <a:tailEnd type="none" w="sm" len="sm"/>
            </a:ln>
          </p:spPr>
        </p:cxnSp>
        <p:cxnSp>
          <p:nvCxnSpPr>
            <p:cNvPr id="588" name="Google Shape;588;p5"/>
            <p:cNvCxnSpPr>
              <a:stCxn id="589" idx="4"/>
            </p:cNvCxnSpPr>
            <p:nvPr/>
          </p:nvCxnSpPr>
          <p:spPr>
            <a:xfrm>
              <a:off x="10600583" y="1496194"/>
              <a:ext cx="84600" cy="288900"/>
            </a:xfrm>
            <a:prstGeom prst="straightConnector1">
              <a:avLst/>
            </a:prstGeom>
            <a:noFill/>
            <a:ln w="31750" cap="flat" cmpd="sng">
              <a:solidFill>
                <a:schemeClr val="lt1"/>
              </a:solidFill>
              <a:prstDash val="solid"/>
              <a:miter lim="800000"/>
              <a:headEnd type="none" w="sm" len="sm"/>
              <a:tailEnd type="none" w="sm" len="sm"/>
            </a:ln>
          </p:spPr>
        </p:cxnSp>
        <p:cxnSp>
          <p:nvCxnSpPr>
            <p:cNvPr id="590" name="Google Shape;590;p5"/>
            <p:cNvCxnSpPr>
              <a:stCxn id="591" idx="3"/>
              <a:endCxn id="589" idx="7"/>
            </p:cNvCxnSpPr>
            <p:nvPr/>
          </p:nvCxnSpPr>
          <p:spPr>
            <a:xfrm flipH="1">
              <a:off x="10639084" y="1084709"/>
              <a:ext cx="183000" cy="322200"/>
            </a:xfrm>
            <a:prstGeom prst="straightConnector1">
              <a:avLst/>
            </a:prstGeom>
            <a:noFill/>
            <a:ln w="31750" cap="flat" cmpd="sng">
              <a:solidFill>
                <a:schemeClr val="lt1"/>
              </a:solidFill>
              <a:prstDash val="solid"/>
              <a:miter lim="800000"/>
              <a:headEnd type="none" w="sm" len="sm"/>
              <a:tailEnd type="none" w="sm" len="sm"/>
            </a:ln>
          </p:spPr>
        </p:cxnSp>
        <p:cxnSp>
          <p:nvCxnSpPr>
            <p:cNvPr id="592" name="Google Shape;592;p5"/>
            <p:cNvCxnSpPr>
              <a:stCxn id="593" idx="5"/>
              <a:endCxn id="589" idx="1"/>
            </p:cNvCxnSpPr>
            <p:nvPr/>
          </p:nvCxnSpPr>
          <p:spPr>
            <a:xfrm>
              <a:off x="10211703" y="1188644"/>
              <a:ext cx="350400" cy="218100"/>
            </a:xfrm>
            <a:prstGeom prst="straightConnector1">
              <a:avLst/>
            </a:prstGeom>
            <a:noFill/>
            <a:ln w="31750" cap="flat" cmpd="sng">
              <a:solidFill>
                <a:schemeClr val="lt1"/>
              </a:solidFill>
              <a:prstDash val="solid"/>
              <a:miter lim="800000"/>
              <a:headEnd type="none" w="sm" len="sm"/>
              <a:tailEnd type="none" w="sm" len="sm"/>
            </a:ln>
          </p:spPr>
        </p:cxnSp>
        <p:sp>
          <p:nvSpPr>
            <p:cNvPr id="594" name="Google Shape;594;p5"/>
            <p:cNvSpPr/>
            <p:nvPr/>
          </p:nvSpPr>
          <p:spPr>
            <a:xfrm>
              <a:off x="10070280" y="2684217"/>
              <a:ext cx="419782" cy="391113"/>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5"/>
            <p:cNvSpPr/>
            <p:nvPr/>
          </p:nvSpPr>
          <p:spPr>
            <a:xfrm>
              <a:off x="9528416" y="3623168"/>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6" name="Google Shape;566;p5"/>
            <p:cNvSpPr/>
            <p:nvPr/>
          </p:nvSpPr>
          <p:spPr>
            <a:xfrm>
              <a:off x="9596455" y="4264562"/>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5"/>
            <p:cNvSpPr/>
            <p:nvPr/>
          </p:nvSpPr>
          <p:spPr>
            <a:xfrm>
              <a:off x="10128918" y="4215316"/>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5"/>
            <p:cNvSpPr/>
            <p:nvPr/>
          </p:nvSpPr>
          <p:spPr>
            <a:xfrm>
              <a:off x="10279180" y="3708636"/>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5" name="Google Shape;595;p5"/>
            <p:cNvSpPr/>
            <p:nvPr/>
          </p:nvSpPr>
          <p:spPr>
            <a:xfrm>
              <a:off x="10943334" y="3159041"/>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5"/>
            <p:cNvSpPr/>
            <p:nvPr/>
          </p:nvSpPr>
          <p:spPr>
            <a:xfrm>
              <a:off x="11246937" y="3728916"/>
              <a:ext cx="111205" cy="111685"/>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9" name="Google Shape;569;p5"/>
            <p:cNvSpPr/>
            <p:nvPr/>
          </p:nvSpPr>
          <p:spPr>
            <a:xfrm>
              <a:off x="11327027" y="2704909"/>
              <a:ext cx="131370" cy="127256"/>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1" name="Google Shape;571;p5"/>
            <p:cNvSpPr/>
            <p:nvPr/>
          </p:nvSpPr>
          <p:spPr>
            <a:xfrm>
              <a:off x="10759761" y="3529242"/>
              <a:ext cx="111205" cy="111685"/>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96" name="Google Shape;596;p5"/>
            <p:cNvCxnSpPr>
              <a:endCxn id="577" idx="1"/>
            </p:cNvCxnSpPr>
            <p:nvPr/>
          </p:nvCxnSpPr>
          <p:spPr>
            <a:xfrm>
              <a:off x="11769408" y="1134213"/>
              <a:ext cx="299400" cy="381000"/>
            </a:xfrm>
            <a:prstGeom prst="straightConnector1">
              <a:avLst/>
            </a:prstGeom>
            <a:noFill/>
            <a:ln w="31750" cap="flat" cmpd="sng">
              <a:solidFill>
                <a:schemeClr val="lt1"/>
              </a:solidFill>
              <a:prstDash val="solid"/>
              <a:miter lim="800000"/>
              <a:headEnd type="none" w="sm" len="sm"/>
              <a:tailEnd type="none" w="sm" len="sm"/>
            </a:ln>
          </p:spPr>
        </p:cxnSp>
        <p:cxnSp>
          <p:nvCxnSpPr>
            <p:cNvPr id="597" name="Google Shape;597;p5"/>
            <p:cNvCxnSpPr>
              <a:stCxn id="575" idx="5"/>
              <a:endCxn id="598" idx="1"/>
            </p:cNvCxnSpPr>
            <p:nvPr/>
          </p:nvCxnSpPr>
          <p:spPr>
            <a:xfrm>
              <a:off x="11447202" y="901288"/>
              <a:ext cx="250800" cy="161100"/>
            </a:xfrm>
            <a:prstGeom prst="straightConnector1">
              <a:avLst/>
            </a:prstGeom>
            <a:noFill/>
            <a:ln w="31750" cap="flat" cmpd="sng">
              <a:solidFill>
                <a:schemeClr val="lt1"/>
              </a:solidFill>
              <a:prstDash val="solid"/>
              <a:miter lim="800000"/>
              <a:headEnd type="none" w="sm" len="sm"/>
              <a:tailEnd type="none" w="sm" len="sm"/>
            </a:ln>
          </p:spPr>
        </p:cxnSp>
        <p:cxnSp>
          <p:nvCxnSpPr>
            <p:cNvPr id="599" name="Google Shape;599;p5"/>
            <p:cNvCxnSpPr>
              <a:stCxn id="598" idx="3"/>
            </p:cNvCxnSpPr>
            <p:nvPr/>
          </p:nvCxnSpPr>
          <p:spPr>
            <a:xfrm flipH="1">
              <a:off x="11423757" y="1216008"/>
              <a:ext cx="274200" cy="893400"/>
            </a:xfrm>
            <a:prstGeom prst="straightConnector1">
              <a:avLst/>
            </a:prstGeom>
            <a:noFill/>
            <a:ln w="50800" cap="flat" cmpd="sng">
              <a:solidFill>
                <a:schemeClr val="lt1"/>
              </a:solidFill>
              <a:prstDash val="solid"/>
              <a:miter lim="800000"/>
              <a:headEnd type="none" w="sm" len="sm"/>
              <a:tailEnd type="none" w="sm" len="sm"/>
            </a:ln>
          </p:spPr>
        </p:cxnSp>
        <p:cxnSp>
          <p:nvCxnSpPr>
            <p:cNvPr id="600" name="Google Shape;600;p5"/>
            <p:cNvCxnSpPr>
              <a:stCxn id="576" idx="4"/>
              <a:endCxn id="598" idx="0"/>
            </p:cNvCxnSpPr>
            <p:nvPr/>
          </p:nvCxnSpPr>
          <p:spPr>
            <a:xfrm>
              <a:off x="11541576" y="466547"/>
              <a:ext cx="241800" cy="564000"/>
            </a:xfrm>
            <a:prstGeom prst="straightConnector1">
              <a:avLst/>
            </a:prstGeom>
            <a:noFill/>
            <a:ln w="31750" cap="flat" cmpd="sng">
              <a:solidFill>
                <a:schemeClr val="lt1"/>
              </a:solidFill>
              <a:prstDash val="solid"/>
              <a:miter lim="800000"/>
              <a:headEnd type="none" w="sm" len="sm"/>
              <a:tailEnd type="none" w="sm" len="sm"/>
            </a:ln>
          </p:spPr>
        </p:cxnSp>
        <p:cxnSp>
          <p:nvCxnSpPr>
            <p:cNvPr id="601" name="Google Shape;601;p5"/>
            <p:cNvCxnSpPr>
              <a:stCxn id="602" idx="6"/>
              <a:endCxn id="603" idx="6"/>
            </p:cNvCxnSpPr>
            <p:nvPr/>
          </p:nvCxnSpPr>
          <p:spPr>
            <a:xfrm rot="10800000" flipH="1">
              <a:off x="11618265" y="2036519"/>
              <a:ext cx="519900" cy="138900"/>
            </a:xfrm>
            <a:prstGeom prst="straightConnector1">
              <a:avLst/>
            </a:prstGeom>
            <a:noFill/>
            <a:ln w="31750" cap="flat" cmpd="sng">
              <a:solidFill>
                <a:schemeClr val="lt1"/>
              </a:solidFill>
              <a:prstDash val="solid"/>
              <a:miter lim="800000"/>
              <a:headEnd type="none" w="sm" len="sm"/>
              <a:tailEnd type="none" w="sm" len="sm"/>
            </a:ln>
          </p:spPr>
        </p:cxnSp>
        <p:sp>
          <p:nvSpPr>
            <p:cNvPr id="598" name="Google Shape;598;p5"/>
            <p:cNvSpPr/>
            <p:nvPr/>
          </p:nvSpPr>
          <p:spPr>
            <a:xfrm>
              <a:off x="11662574" y="1030553"/>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2" name="Google Shape;602;p5"/>
            <p:cNvSpPr/>
            <p:nvPr/>
          </p:nvSpPr>
          <p:spPr>
            <a:xfrm>
              <a:off x="11222373" y="2002637"/>
              <a:ext cx="395892" cy="345563"/>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5"/>
            <p:cNvSpPr/>
            <p:nvPr/>
          </p:nvSpPr>
          <p:spPr>
            <a:xfrm>
              <a:off x="9735516" y="1737931"/>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5"/>
            <p:cNvSpPr/>
            <p:nvPr/>
          </p:nvSpPr>
          <p:spPr>
            <a:xfrm>
              <a:off x="10574896" y="1759880"/>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4" name="Google Shape;584;p5"/>
            <p:cNvSpPr/>
            <p:nvPr/>
          </p:nvSpPr>
          <p:spPr>
            <a:xfrm>
              <a:off x="9100655" y="1484503"/>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5"/>
            <p:cNvSpPr/>
            <p:nvPr/>
          </p:nvSpPr>
          <p:spPr>
            <a:xfrm>
              <a:off x="9071174" y="204284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5"/>
            <p:cNvSpPr/>
            <p:nvPr/>
          </p:nvSpPr>
          <p:spPr>
            <a:xfrm>
              <a:off x="9830409" y="1424445"/>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9" name="Google Shape;579;p5"/>
            <p:cNvSpPr/>
            <p:nvPr/>
          </p:nvSpPr>
          <p:spPr>
            <a:xfrm>
              <a:off x="9347917" y="241127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9" name="Google Shape;589;p5"/>
            <p:cNvSpPr/>
            <p:nvPr/>
          </p:nvSpPr>
          <p:spPr>
            <a:xfrm>
              <a:off x="10546068" y="1391423"/>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p5"/>
            <p:cNvSpPr/>
            <p:nvPr/>
          </p:nvSpPr>
          <p:spPr>
            <a:xfrm>
              <a:off x="10806117" y="995281"/>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3" name="Google Shape;593;p5"/>
            <p:cNvSpPr/>
            <p:nvPr/>
          </p:nvSpPr>
          <p:spPr>
            <a:xfrm>
              <a:off x="10118640" y="109921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5"/>
            <p:cNvSpPr/>
            <p:nvPr/>
          </p:nvSpPr>
          <p:spPr>
            <a:xfrm>
              <a:off x="12029162" y="198414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08"/>
        <p:cNvGrpSpPr/>
        <p:nvPr/>
      </p:nvGrpSpPr>
      <p:grpSpPr>
        <a:xfrm>
          <a:off x="0" y="0"/>
          <a:ext cx="0" cy="0"/>
          <a:chOff x="0" y="0"/>
          <a:chExt cx="0" cy="0"/>
        </a:xfrm>
      </p:grpSpPr>
      <p:sp>
        <p:nvSpPr>
          <p:cNvPr id="1109" name="Google Shape;1109;p47"/>
          <p:cNvSpPr txBox="1">
            <a:spLocks noGrp="1"/>
          </p:cNvSpPr>
          <p:nvPr>
            <p:ph type="title"/>
          </p:nvPr>
        </p:nvSpPr>
        <p:spPr>
          <a:xfrm>
            <a:off x="152400" y="1365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Let’s start building our ASV table!</a:t>
            </a:r>
            <a:endParaRPr b="1"/>
          </a:p>
        </p:txBody>
      </p:sp>
      <p:sp>
        <p:nvSpPr>
          <p:cNvPr id="1110" name="Google Shape;1110;p47"/>
          <p:cNvSpPr txBox="1">
            <a:spLocks noGrp="1"/>
          </p:cNvSpPr>
          <p:nvPr>
            <p:ph type="body" idx="1"/>
          </p:nvPr>
        </p:nvSpPr>
        <p:spPr>
          <a:xfrm>
            <a:off x="735330" y="164274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Tx/>
              <a:buSzPts val="2800"/>
              <a:buChar char="•"/>
            </a:pP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The ASV table displays the </a:t>
            </a:r>
            <a:r>
              <a:rPr lang="en-US" dirty="0" err="1"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the</a:t>
            </a: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 counts (distribution) of each unique ASV per sample – </a:t>
            </a:r>
            <a:r>
              <a:rPr lang="en-US" b="1" u="sng"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most important output from DADA2 ! </a:t>
            </a:r>
          </a:p>
          <a:p>
            <a:pPr marL="228600" lvl="0" indent="-228600" algn="l" rtl="0">
              <a:lnSpc>
                <a:spcPct val="90000"/>
              </a:lnSpc>
              <a:spcBef>
                <a:spcPts val="0"/>
              </a:spcBef>
              <a:spcAft>
                <a:spcPts val="0"/>
              </a:spcAft>
              <a:buClr>
                <a:srgbClr val="528DDA"/>
              </a:buClr>
              <a:buSzPts val="2800"/>
              <a:buChar char="•"/>
            </a:pPr>
            <a:endParaRPr lang="en-US" dirty="0">
              <a:solidFill>
                <a:srgbClr val="528DDA"/>
              </a:solidFill>
              <a:latin typeface="Courier New"/>
              <a:ea typeface="Courier New"/>
              <a:cs typeface="Courier New"/>
              <a:sym typeface="Courier New"/>
            </a:endParaRPr>
          </a:p>
          <a:p>
            <a:pPr marL="228600" lvl="0" indent="-228600" algn="l" rtl="0">
              <a:lnSpc>
                <a:spcPct val="90000"/>
              </a:lnSpc>
              <a:spcBef>
                <a:spcPts val="0"/>
              </a:spcBef>
              <a:spcAft>
                <a:spcPts val="0"/>
              </a:spcAft>
              <a:buClr>
                <a:srgbClr val="528DDA"/>
              </a:buClr>
              <a:buSzPts val="2800"/>
              <a:buChar char="•"/>
            </a:pPr>
            <a:endParaRPr lang="en-US" dirty="0" smtClean="0">
              <a:solidFill>
                <a:srgbClr val="528DDA"/>
              </a:solidFill>
              <a:latin typeface="Courier New"/>
              <a:ea typeface="Courier New"/>
              <a:cs typeface="Courier New"/>
              <a:sym typeface="Courier New"/>
            </a:endParaRPr>
          </a:p>
          <a:p>
            <a:pPr marL="228600" lvl="0" indent="-228600" algn="l" rtl="0">
              <a:lnSpc>
                <a:spcPct val="90000"/>
              </a:lnSpc>
              <a:spcBef>
                <a:spcPts val="0"/>
              </a:spcBef>
              <a:spcAft>
                <a:spcPts val="0"/>
              </a:spcAft>
              <a:buClr>
                <a:srgbClr val="528DDA"/>
              </a:buClr>
              <a:buSzPts val="2800"/>
              <a:buChar char="•"/>
            </a:pPr>
            <a:r>
              <a:rPr lang="en-US" dirty="0" err="1" smtClean="0">
                <a:solidFill>
                  <a:srgbClr val="528DDA"/>
                </a:solidFill>
                <a:latin typeface="Courier New"/>
                <a:ea typeface="Courier New"/>
                <a:cs typeface="Courier New"/>
                <a:sym typeface="Courier New"/>
              </a:rPr>
              <a:t>seqtab</a:t>
            </a:r>
            <a:r>
              <a:rPr lang="en-US" dirty="0" smtClean="0">
                <a:solidFill>
                  <a:srgbClr val="528DDA"/>
                </a:solidFill>
                <a:latin typeface="Courier New"/>
                <a:ea typeface="Courier New"/>
                <a:cs typeface="Courier New"/>
                <a:sym typeface="Courier New"/>
              </a:rPr>
              <a:t> </a:t>
            </a:r>
            <a:r>
              <a:rPr lang="en-US" dirty="0">
                <a:solidFill>
                  <a:srgbClr val="528DDA"/>
                </a:solidFill>
                <a:latin typeface="Courier New"/>
                <a:ea typeface="Courier New"/>
                <a:cs typeface="Courier New"/>
                <a:sym typeface="Courier New"/>
              </a:rPr>
              <a:t>&lt;- </a:t>
            </a:r>
            <a:r>
              <a:rPr lang="en-US" dirty="0" err="1">
                <a:solidFill>
                  <a:srgbClr val="528DDA"/>
                </a:solidFill>
                <a:latin typeface="Courier New"/>
                <a:ea typeface="Courier New"/>
                <a:cs typeface="Courier New"/>
                <a:sym typeface="Courier New"/>
              </a:rPr>
              <a:t>makeSequenceTable</a:t>
            </a:r>
            <a:r>
              <a:rPr lang="en-US" dirty="0">
                <a:solidFill>
                  <a:srgbClr val="528DDA"/>
                </a:solidFill>
                <a:latin typeface="Courier New"/>
                <a:ea typeface="Courier New"/>
                <a:cs typeface="Courier New"/>
                <a:sym typeface="Courier New"/>
              </a:rPr>
              <a:t>(mergers)</a:t>
            </a:r>
            <a:endParaRPr dirty="0"/>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Check </a:t>
            </a:r>
            <a:r>
              <a:rPr lang="en-US" dirty="0"/>
              <a:t>out the table!</a:t>
            </a:r>
            <a:endParaRPr dirty="0"/>
          </a:p>
          <a:p>
            <a:pPr marL="685800" lvl="1" indent="-228600" algn="l" rtl="0">
              <a:lnSpc>
                <a:spcPct val="90000"/>
              </a:lnSpc>
              <a:spcBef>
                <a:spcPts val="500"/>
              </a:spcBef>
              <a:spcAft>
                <a:spcPts val="0"/>
              </a:spcAft>
              <a:buClr>
                <a:srgbClr val="528DDA"/>
              </a:buClr>
              <a:buSzPts val="2400"/>
              <a:buChar char="•"/>
            </a:pPr>
            <a:r>
              <a:rPr lang="en-US" dirty="0">
                <a:solidFill>
                  <a:srgbClr val="528DDA"/>
                </a:solidFill>
                <a:latin typeface="Courier New"/>
                <a:ea typeface="Courier New"/>
                <a:cs typeface="Courier New"/>
                <a:sym typeface="Courier New"/>
              </a:rPr>
              <a:t>dim(</a:t>
            </a:r>
            <a:r>
              <a:rPr lang="en-US" dirty="0" err="1">
                <a:solidFill>
                  <a:srgbClr val="528DDA"/>
                </a:solidFill>
                <a:latin typeface="Courier New"/>
                <a:ea typeface="Courier New"/>
                <a:cs typeface="Courier New"/>
                <a:sym typeface="Courier New"/>
              </a:rPr>
              <a:t>seqtab</a:t>
            </a:r>
            <a:r>
              <a:rPr lang="en-US" dirty="0">
                <a:solidFill>
                  <a:srgbClr val="528DDA"/>
                </a:solidFill>
                <a:latin typeface="Courier New"/>
                <a:ea typeface="Courier New"/>
                <a:cs typeface="Courier New"/>
                <a:sym typeface="Courier New"/>
              </a:rPr>
              <a:t>)</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colnames</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seqtab</a:t>
            </a:r>
            <a:r>
              <a:rPr lang="en-US" dirty="0">
                <a:solidFill>
                  <a:srgbClr val="528DDA"/>
                </a:solidFill>
                <a:latin typeface="Courier New"/>
                <a:ea typeface="Courier New"/>
                <a:cs typeface="Courier New"/>
                <a:sym typeface="Courier New"/>
              </a:rPr>
              <a:t>)</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528DDA"/>
                </a:solidFill>
                <a:latin typeface="Courier New"/>
                <a:ea typeface="Courier New"/>
                <a:cs typeface="Courier New"/>
                <a:sym typeface="Courier New"/>
              </a:rPr>
              <a:t>row.names</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seqtab</a:t>
            </a:r>
            <a:r>
              <a:rPr lang="en-US" dirty="0" smtClean="0">
                <a:solidFill>
                  <a:srgbClr val="528DDA"/>
                </a:solidFill>
                <a:latin typeface="Courier New"/>
                <a:ea typeface="Courier New"/>
                <a:cs typeface="Courier New"/>
                <a:sym typeface="Courier New"/>
              </a:rPr>
              <a:t>)</a:t>
            </a:r>
          </a:p>
          <a:p>
            <a:pPr marL="685800" lvl="1" indent="-228600" algn="l" rtl="0">
              <a:lnSpc>
                <a:spcPct val="90000"/>
              </a:lnSpc>
              <a:spcBef>
                <a:spcPts val="500"/>
              </a:spcBef>
              <a:spcAft>
                <a:spcPts val="0"/>
              </a:spcAft>
              <a:buClr>
                <a:srgbClr val="528DDA"/>
              </a:buClr>
              <a:buSzPts val="2400"/>
              <a:buChar char="•"/>
            </a:pPr>
            <a:endParaRPr lang="en-US" dirty="0">
              <a:solidFill>
                <a:srgbClr val="528DDA"/>
              </a:solidFill>
              <a:latin typeface="Courier New"/>
              <a:ea typeface="Courier New"/>
              <a:cs typeface="Courier New"/>
              <a:sym typeface="Courier New"/>
            </a:endParaRPr>
          </a:p>
          <a:p>
            <a:pPr marL="228600" indent="-228600">
              <a:spcBef>
                <a:spcPts val="500"/>
              </a:spcBef>
              <a:buClr>
                <a:srgbClr val="528DDA"/>
              </a:buClr>
              <a:buSzPts val="2400"/>
            </a:pPr>
            <a:r>
              <a:rPr lang="en-US" sz="3000" b="1"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This table is not 100% ready to use yet!</a:t>
            </a:r>
            <a:endParaRPr sz="3000" b="1" dirty="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401404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SzPts val="4400"/>
            </a:pPr>
            <a:r>
              <a:rPr lang="en-US" dirty="0"/>
              <a:t>The </a:t>
            </a:r>
            <a:r>
              <a:rPr lang="en-US" dirty="0" err="1" smtClean="0">
                <a:solidFill>
                  <a:srgbClr val="528DDA"/>
                </a:solidFill>
                <a:latin typeface="Courier New"/>
                <a:ea typeface="Courier New"/>
                <a:cs typeface="Courier New"/>
                <a:sym typeface="Courier New"/>
              </a:rPr>
              <a:t>removeBimeraDenovo</a:t>
            </a:r>
            <a:r>
              <a:rPr lang="en-US" dirty="0" smtClean="0">
                <a:solidFill>
                  <a:srgbClr val="528DDA"/>
                </a:solidFill>
                <a:latin typeface="Courier New"/>
                <a:ea typeface="Courier New"/>
                <a:cs typeface="Courier New"/>
                <a:sym typeface="Courier New"/>
              </a:rPr>
              <a:t> </a:t>
            </a:r>
            <a:r>
              <a:rPr lang="en-US" dirty="0" smtClean="0"/>
              <a:t>function</a:t>
            </a:r>
            <a:endParaRPr dirty="0"/>
          </a:p>
        </p:txBody>
      </p:sp>
      <p:sp>
        <p:nvSpPr>
          <p:cNvPr id="983" name="Google Shape;983;p34"/>
          <p:cNvSpPr/>
          <p:nvPr/>
        </p:nvSpPr>
        <p:spPr>
          <a:xfrm>
            <a:off x="2951216" y="3656013"/>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951216" y="4660901"/>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Assign taxonomy</a:t>
            </a:r>
            <a:endParaRPr sz="1800" b="1" dirty="0">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8437295" y="2670714"/>
            <a:ext cx="1545747"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extLst>
      <p:ext uri="{BB962C8B-B14F-4D97-AF65-F5344CB8AC3E}">
        <p14:creationId xmlns:p14="http://schemas.microsoft.com/office/powerpoint/2010/main" val="194912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15"/>
        <p:cNvGrpSpPr/>
        <p:nvPr/>
      </p:nvGrpSpPr>
      <p:grpSpPr>
        <a:xfrm>
          <a:off x="0" y="0"/>
          <a:ext cx="0" cy="0"/>
          <a:chOff x="0" y="0"/>
          <a:chExt cx="0" cy="0"/>
        </a:xfrm>
      </p:grpSpPr>
      <p:sp>
        <p:nvSpPr>
          <p:cNvPr id="1116" name="Google Shape;1116;p48"/>
          <p:cNvSpPr txBox="1">
            <a:spLocks noGrp="1"/>
          </p:cNvSpPr>
          <p:nvPr>
            <p:ph type="title"/>
          </p:nvPr>
        </p:nvSpPr>
        <p:spPr>
          <a:xfrm>
            <a:off x="160020" y="9144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One final bit of cleanup: chimera checking</a:t>
            </a:r>
            <a:endParaRPr b="1" dirty="0"/>
          </a:p>
        </p:txBody>
      </p:sp>
      <p:sp>
        <p:nvSpPr>
          <p:cNvPr id="1117" name="Google Shape;1117;p48"/>
          <p:cNvSpPr txBox="1">
            <a:spLocks noGrp="1"/>
          </p:cNvSpPr>
          <p:nvPr>
            <p:ph type="body" idx="1"/>
          </p:nvPr>
        </p:nvSpPr>
        <p:spPr>
          <a:xfrm>
            <a:off x="838200" y="320865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seqtab.nochim</a:t>
            </a:r>
            <a:r>
              <a:rPr lang="en-US" dirty="0">
                <a:solidFill>
                  <a:srgbClr val="528DDA"/>
                </a:solidFill>
                <a:latin typeface="Courier New"/>
                <a:ea typeface="Courier New"/>
                <a:cs typeface="Courier New"/>
                <a:sym typeface="Courier New"/>
              </a:rPr>
              <a:t> &lt;- </a:t>
            </a:r>
            <a:r>
              <a:rPr lang="en-US" dirty="0" err="1">
                <a:solidFill>
                  <a:srgbClr val="528DDA"/>
                </a:solidFill>
                <a:latin typeface="Courier New"/>
                <a:ea typeface="Courier New"/>
                <a:cs typeface="Courier New"/>
                <a:sym typeface="Courier New"/>
              </a:rPr>
              <a:t>removeBimeraDenovo</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seqtab</a:t>
            </a:r>
            <a:r>
              <a:rPr lang="en-US" dirty="0">
                <a:solidFill>
                  <a:srgbClr val="528DDA"/>
                </a:solidFill>
                <a:latin typeface="Courier New"/>
                <a:ea typeface="Courier New"/>
                <a:cs typeface="Courier New"/>
                <a:sym typeface="Courier New"/>
              </a:rPr>
              <a:t>, method="consensus", multithread=TRUE, verbose=TRUE)</a:t>
            </a:r>
            <a:endParaRPr dirty="0"/>
          </a:p>
          <a:p>
            <a:pPr marL="228600" lvl="0" indent="-228600" algn="l" rtl="0">
              <a:lnSpc>
                <a:spcPct val="90000"/>
              </a:lnSpc>
              <a:spcBef>
                <a:spcPts val="1000"/>
              </a:spcBef>
              <a:spcAft>
                <a:spcPts val="0"/>
              </a:spcAft>
              <a:buClr>
                <a:schemeClr val="dk1"/>
              </a:buClr>
              <a:buSzPts val="2800"/>
              <a:buChar char="•"/>
            </a:pPr>
            <a:r>
              <a:rPr lang="en-US" dirty="0"/>
              <a:t>What percentage of reads are likely chimeras? </a:t>
            </a:r>
            <a:endParaRPr dirty="0"/>
          </a:p>
          <a:p>
            <a:pPr marL="685800" lvl="1" indent="-228600" algn="l" rtl="0">
              <a:lnSpc>
                <a:spcPct val="90000"/>
              </a:lnSpc>
              <a:spcBef>
                <a:spcPts val="500"/>
              </a:spcBef>
              <a:spcAft>
                <a:spcPts val="0"/>
              </a:spcAft>
              <a:buClr>
                <a:srgbClr val="528DDA"/>
              </a:buClr>
              <a:buSzPts val="2400"/>
              <a:buChar char="•"/>
            </a:pPr>
            <a:r>
              <a:rPr lang="en-US" dirty="0">
                <a:solidFill>
                  <a:srgbClr val="528DDA"/>
                </a:solidFill>
                <a:latin typeface="Courier New"/>
                <a:ea typeface="Courier New"/>
                <a:cs typeface="Courier New"/>
                <a:sym typeface="Courier New"/>
              </a:rPr>
              <a:t>1- (sum(</a:t>
            </a:r>
            <a:r>
              <a:rPr lang="en-US" dirty="0" err="1">
                <a:solidFill>
                  <a:srgbClr val="528DDA"/>
                </a:solidFill>
                <a:latin typeface="Courier New"/>
                <a:ea typeface="Courier New"/>
                <a:cs typeface="Courier New"/>
                <a:sym typeface="Courier New"/>
              </a:rPr>
              <a:t>seqtab.nochim</a:t>
            </a:r>
            <a:r>
              <a:rPr lang="en-US" dirty="0">
                <a:solidFill>
                  <a:srgbClr val="528DDA"/>
                </a:solidFill>
                <a:latin typeface="Courier New"/>
                <a:ea typeface="Courier New"/>
                <a:cs typeface="Courier New"/>
                <a:sym typeface="Courier New"/>
              </a:rPr>
              <a:t>)/sum(</a:t>
            </a:r>
            <a:r>
              <a:rPr lang="en-US" dirty="0" err="1">
                <a:solidFill>
                  <a:srgbClr val="528DDA"/>
                </a:solidFill>
                <a:latin typeface="Courier New"/>
                <a:ea typeface="Courier New"/>
                <a:cs typeface="Courier New"/>
                <a:sym typeface="Courier New"/>
              </a:rPr>
              <a:t>seqtab</a:t>
            </a:r>
            <a:r>
              <a:rPr lang="en-US" dirty="0">
                <a:solidFill>
                  <a:srgbClr val="528DDA"/>
                </a:solidFill>
                <a:latin typeface="Courier New"/>
                <a:ea typeface="Courier New"/>
                <a:cs typeface="Courier New"/>
                <a:sym typeface="Courier New"/>
              </a:rPr>
              <a:t>))</a:t>
            </a:r>
            <a:endParaRPr dirty="0"/>
          </a:p>
          <a:p>
            <a:pPr marL="228600" lvl="0" indent="-228600" algn="l" rtl="0">
              <a:lnSpc>
                <a:spcPct val="90000"/>
              </a:lnSpc>
              <a:spcBef>
                <a:spcPts val="1000"/>
              </a:spcBef>
              <a:spcAft>
                <a:spcPts val="0"/>
              </a:spcAft>
              <a:buClr>
                <a:schemeClr val="dk1"/>
              </a:buClr>
              <a:buSzPts val="2800"/>
              <a:buChar char="•"/>
            </a:pPr>
            <a:r>
              <a:rPr lang="en-US" dirty="0"/>
              <a:t>What percentage of ASVs are likely chimeras? </a:t>
            </a:r>
            <a:endParaRPr dirty="0"/>
          </a:p>
          <a:p>
            <a:pPr marL="685800" lvl="1" indent="-228600" algn="l" rtl="0">
              <a:lnSpc>
                <a:spcPct val="90000"/>
              </a:lnSpc>
              <a:spcBef>
                <a:spcPts val="500"/>
              </a:spcBef>
              <a:spcAft>
                <a:spcPts val="0"/>
              </a:spcAft>
              <a:buClr>
                <a:srgbClr val="528DDA"/>
              </a:buClr>
              <a:buSzPts val="2400"/>
              <a:buChar char="•"/>
            </a:pPr>
            <a:r>
              <a:rPr lang="en-US" dirty="0">
                <a:solidFill>
                  <a:srgbClr val="528DDA"/>
                </a:solidFill>
                <a:latin typeface="Courier New"/>
                <a:ea typeface="Courier New"/>
                <a:cs typeface="Courier New"/>
                <a:sym typeface="Courier New"/>
              </a:rPr>
              <a:t>1- (dim(</a:t>
            </a:r>
            <a:r>
              <a:rPr lang="en-US" dirty="0" err="1">
                <a:solidFill>
                  <a:srgbClr val="528DDA"/>
                </a:solidFill>
                <a:latin typeface="Courier New"/>
                <a:ea typeface="Courier New"/>
                <a:cs typeface="Courier New"/>
                <a:sym typeface="Courier New"/>
              </a:rPr>
              <a:t>seqtab.nochim</a:t>
            </a:r>
            <a:r>
              <a:rPr lang="en-US" dirty="0">
                <a:solidFill>
                  <a:srgbClr val="528DDA"/>
                </a:solidFill>
                <a:latin typeface="Courier New"/>
                <a:ea typeface="Courier New"/>
                <a:cs typeface="Courier New"/>
                <a:sym typeface="Courier New"/>
              </a:rPr>
              <a:t>)[2]/dim(</a:t>
            </a:r>
            <a:r>
              <a:rPr lang="en-US" dirty="0" err="1">
                <a:solidFill>
                  <a:srgbClr val="528DDA"/>
                </a:solidFill>
                <a:latin typeface="Courier New"/>
                <a:ea typeface="Courier New"/>
                <a:cs typeface="Courier New"/>
                <a:sym typeface="Courier New"/>
              </a:rPr>
              <a:t>seqtab</a:t>
            </a:r>
            <a:r>
              <a:rPr lang="en-US" dirty="0">
                <a:solidFill>
                  <a:srgbClr val="528DDA"/>
                </a:solidFill>
                <a:latin typeface="Courier New"/>
                <a:ea typeface="Courier New"/>
                <a:cs typeface="Courier New"/>
                <a:sym typeface="Courier New"/>
              </a:rPr>
              <a:t>)[2])</a:t>
            </a:r>
            <a:endParaRPr dirty="0">
              <a:solidFill>
                <a:srgbClr val="528DDA"/>
              </a:solidFill>
              <a:latin typeface="Courier New"/>
              <a:ea typeface="Courier New"/>
              <a:cs typeface="Courier New"/>
              <a:sym typeface="Courier New"/>
            </a:endParaRPr>
          </a:p>
        </p:txBody>
      </p:sp>
      <p:grpSp>
        <p:nvGrpSpPr>
          <p:cNvPr id="4" name="Google Shape;799;p17"/>
          <p:cNvGrpSpPr/>
          <p:nvPr/>
        </p:nvGrpSpPr>
        <p:grpSpPr>
          <a:xfrm>
            <a:off x="2401837" y="1881511"/>
            <a:ext cx="1512235" cy="183483"/>
            <a:chOff x="8460827" y="5961996"/>
            <a:chExt cx="2816773" cy="252248"/>
          </a:xfrm>
        </p:grpSpPr>
        <p:sp>
          <p:nvSpPr>
            <p:cNvPr id="5"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 name="Google Shape;799;p17"/>
          <p:cNvGrpSpPr/>
          <p:nvPr/>
        </p:nvGrpSpPr>
        <p:grpSpPr>
          <a:xfrm rot="10800000">
            <a:off x="4338113" y="2193698"/>
            <a:ext cx="1512235" cy="183483"/>
            <a:chOff x="8460827" y="5961996"/>
            <a:chExt cx="2816773" cy="252248"/>
          </a:xfrm>
        </p:grpSpPr>
        <p:sp>
          <p:nvSpPr>
            <p:cNvPr id="8" name="Google Shape;800;p17"/>
            <p:cNvSpPr/>
            <p:nvPr/>
          </p:nvSpPr>
          <p:spPr>
            <a:xfrm>
              <a:off x="8818179" y="5961996"/>
              <a:ext cx="2459421" cy="252248"/>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799;p17"/>
          <p:cNvGrpSpPr/>
          <p:nvPr/>
        </p:nvGrpSpPr>
        <p:grpSpPr>
          <a:xfrm>
            <a:off x="8074927" y="1881511"/>
            <a:ext cx="1512235" cy="183483"/>
            <a:chOff x="8460827" y="5961996"/>
            <a:chExt cx="2816773" cy="252248"/>
          </a:xfrm>
        </p:grpSpPr>
        <p:sp>
          <p:nvSpPr>
            <p:cNvPr id="13"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799;p17"/>
          <p:cNvGrpSpPr/>
          <p:nvPr/>
        </p:nvGrpSpPr>
        <p:grpSpPr>
          <a:xfrm rot="10800000">
            <a:off x="9587162" y="1882428"/>
            <a:ext cx="1512235" cy="183483"/>
            <a:chOff x="8460827" y="5961996"/>
            <a:chExt cx="2816773" cy="252248"/>
          </a:xfrm>
        </p:grpSpPr>
        <p:sp>
          <p:nvSpPr>
            <p:cNvPr id="16" name="Google Shape;800;p17"/>
            <p:cNvSpPr/>
            <p:nvPr/>
          </p:nvSpPr>
          <p:spPr>
            <a:xfrm>
              <a:off x="8818179" y="5961996"/>
              <a:ext cx="2459421" cy="252248"/>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Right Arrow 1"/>
          <p:cNvSpPr/>
          <p:nvPr/>
        </p:nvSpPr>
        <p:spPr>
          <a:xfrm>
            <a:off x="6343650" y="1691640"/>
            <a:ext cx="1154430" cy="6855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TextBox 18"/>
          <p:cNvSpPr txBox="1"/>
          <p:nvPr/>
        </p:nvSpPr>
        <p:spPr>
          <a:xfrm>
            <a:off x="8336831" y="2271077"/>
            <a:ext cx="2500661" cy="707886"/>
          </a:xfrm>
          <a:prstGeom prst="rect">
            <a:avLst/>
          </a:prstGeom>
          <a:noFill/>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Chimeric ASV from 2 different species</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Google Shape;801;p17"/>
          <p:cNvSpPr/>
          <p:nvPr/>
        </p:nvSpPr>
        <p:spPr>
          <a:xfrm rot="10800000">
            <a:off x="3914071" y="2193698"/>
            <a:ext cx="424041" cy="1834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01;p17"/>
          <p:cNvSpPr/>
          <p:nvPr/>
        </p:nvSpPr>
        <p:spPr>
          <a:xfrm rot="10800000">
            <a:off x="3914071" y="1879744"/>
            <a:ext cx="424041" cy="1834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21"/>
        <p:cNvGrpSpPr/>
        <p:nvPr/>
      </p:nvGrpSpPr>
      <p:grpSpPr>
        <a:xfrm>
          <a:off x="0" y="0"/>
          <a:ext cx="0" cy="0"/>
          <a:chOff x="0" y="0"/>
          <a:chExt cx="0" cy="0"/>
        </a:xfrm>
      </p:grpSpPr>
      <p:sp>
        <p:nvSpPr>
          <p:cNvPr id="1122" name="Google Shape;1122;p49"/>
          <p:cNvSpPr txBox="1">
            <a:spLocks noGrp="1"/>
          </p:cNvSpPr>
          <p:nvPr>
            <p:ph type="title"/>
          </p:nvPr>
        </p:nvSpPr>
        <p:spPr>
          <a:xfrm>
            <a:off x="243840" y="23939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Reads will be lost, but how many? </a:t>
            </a:r>
            <a:endParaRPr b="1" dirty="0"/>
          </a:p>
        </p:txBody>
      </p:sp>
      <p:sp>
        <p:nvSpPr>
          <p:cNvPr id="1123" name="Google Shape;1123;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getN</a:t>
            </a:r>
            <a:r>
              <a:rPr lang="en-US" dirty="0">
                <a:solidFill>
                  <a:srgbClr val="528DDA"/>
                </a:solidFill>
                <a:latin typeface="Courier New"/>
                <a:ea typeface="Courier New"/>
                <a:cs typeface="Courier New"/>
                <a:sym typeface="Courier New"/>
              </a:rPr>
              <a:t> &lt;- function(x) sum(</a:t>
            </a:r>
            <a:r>
              <a:rPr lang="en-US" dirty="0" err="1">
                <a:solidFill>
                  <a:srgbClr val="528DDA"/>
                </a:solidFill>
                <a:latin typeface="Courier New"/>
                <a:ea typeface="Courier New"/>
                <a:cs typeface="Courier New"/>
                <a:sym typeface="Courier New"/>
              </a:rPr>
              <a:t>getUniques</a:t>
            </a:r>
            <a:r>
              <a:rPr lang="en-US" dirty="0">
                <a:solidFill>
                  <a:srgbClr val="528DDA"/>
                </a:solidFill>
                <a:latin typeface="Courier New"/>
                <a:ea typeface="Courier New"/>
                <a:cs typeface="Courier New"/>
                <a:sym typeface="Courier New"/>
              </a:rPr>
              <a:t>(x))</a:t>
            </a:r>
            <a:endParaRPr dirty="0"/>
          </a:p>
          <a:p>
            <a:pPr marL="228600" lvl="0" indent="-228600" algn="l" rtl="0">
              <a:lnSpc>
                <a:spcPct val="90000"/>
              </a:lnSpc>
              <a:spcBef>
                <a:spcPts val="1000"/>
              </a:spcBef>
              <a:spcAft>
                <a:spcPts val="0"/>
              </a:spcAft>
              <a:buClr>
                <a:srgbClr val="528DDA"/>
              </a:buClr>
              <a:buSzPts val="2800"/>
              <a:buChar char="•"/>
            </a:pPr>
            <a:r>
              <a:rPr lang="en-US" dirty="0">
                <a:solidFill>
                  <a:srgbClr val="528DDA"/>
                </a:solidFill>
                <a:latin typeface="Courier New"/>
                <a:ea typeface="Courier New"/>
                <a:cs typeface="Courier New"/>
                <a:sym typeface="Courier New"/>
              </a:rPr>
              <a:t>track &lt;- </a:t>
            </a:r>
            <a:r>
              <a:rPr lang="en-US" dirty="0" err="1">
                <a:solidFill>
                  <a:srgbClr val="528DDA"/>
                </a:solidFill>
                <a:latin typeface="Courier New"/>
                <a:ea typeface="Courier New"/>
                <a:cs typeface="Courier New"/>
                <a:sym typeface="Courier New"/>
              </a:rPr>
              <a:t>cbind</a:t>
            </a:r>
            <a:r>
              <a:rPr lang="en-US" dirty="0">
                <a:solidFill>
                  <a:srgbClr val="528DDA"/>
                </a:solidFill>
                <a:latin typeface="Courier New"/>
                <a:ea typeface="Courier New"/>
                <a:cs typeface="Courier New"/>
                <a:sym typeface="Courier New"/>
              </a:rPr>
              <a:t>(out, </a:t>
            </a:r>
            <a:r>
              <a:rPr lang="en-US" dirty="0" err="1">
                <a:solidFill>
                  <a:srgbClr val="528DDA"/>
                </a:solidFill>
                <a:latin typeface="Courier New"/>
                <a:ea typeface="Courier New"/>
                <a:cs typeface="Courier New"/>
                <a:sym typeface="Courier New"/>
              </a:rPr>
              <a:t>sapply</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dadaFs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getN</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sapply</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dadaRs</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getN</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sapply</a:t>
            </a:r>
            <a:r>
              <a:rPr lang="en-US" dirty="0">
                <a:solidFill>
                  <a:srgbClr val="528DDA"/>
                </a:solidFill>
                <a:latin typeface="Courier New"/>
                <a:ea typeface="Courier New"/>
                <a:cs typeface="Courier New"/>
                <a:sym typeface="Courier New"/>
              </a:rPr>
              <a:t>(mergers, </a:t>
            </a:r>
            <a:r>
              <a:rPr lang="en-US" dirty="0" err="1">
                <a:solidFill>
                  <a:srgbClr val="528DDA"/>
                </a:solidFill>
                <a:latin typeface="Courier New"/>
                <a:ea typeface="Courier New"/>
                <a:cs typeface="Courier New"/>
                <a:sym typeface="Courier New"/>
              </a:rPr>
              <a:t>getN</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rowSums</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seqtab.nochim</a:t>
            </a:r>
            <a:r>
              <a:rPr lang="en-US" dirty="0">
                <a:solidFill>
                  <a:srgbClr val="528DDA"/>
                </a:solidFill>
                <a:latin typeface="Courier New"/>
                <a:ea typeface="Courier New"/>
                <a:cs typeface="Courier New"/>
                <a:sym typeface="Courier New"/>
              </a:rPr>
              <a:t>))</a:t>
            </a:r>
            <a:endParaRPr dirty="0"/>
          </a:p>
          <a:p>
            <a:pPr marL="228600" lvl="0" indent="-228600" rtl="0">
              <a:lnSpc>
                <a:spcPct val="90000"/>
              </a:lnSpc>
              <a:spcBef>
                <a:spcPts val="100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colnames</a:t>
            </a:r>
            <a:r>
              <a:rPr lang="en-US" dirty="0">
                <a:solidFill>
                  <a:srgbClr val="528DDA"/>
                </a:solidFill>
                <a:latin typeface="Courier New"/>
                <a:ea typeface="Courier New"/>
                <a:cs typeface="Courier New"/>
                <a:sym typeface="Courier New"/>
              </a:rPr>
              <a:t>(track) &lt;- c("input", "filtered", "</a:t>
            </a:r>
            <a:r>
              <a:rPr lang="en-US" dirty="0" err="1">
                <a:solidFill>
                  <a:srgbClr val="528DDA"/>
                </a:solidFill>
                <a:latin typeface="Courier New"/>
                <a:ea typeface="Courier New"/>
                <a:cs typeface="Courier New"/>
                <a:sym typeface="Courier New"/>
              </a:rPr>
              <a:t>denoisedF</a:t>
            </a:r>
            <a:r>
              <a:rPr lang="en-US" dirty="0">
                <a:solidFill>
                  <a:srgbClr val="528DDA"/>
                </a:solidFill>
                <a:latin typeface="Courier New"/>
                <a:ea typeface="Courier New"/>
                <a:cs typeface="Courier New"/>
                <a:sym typeface="Courier New"/>
              </a:rPr>
              <a:t>", "</a:t>
            </a:r>
            <a:r>
              <a:rPr lang="en-US" dirty="0" err="1">
                <a:solidFill>
                  <a:srgbClr val="528DDA"/>
                </a:solidFill>
                <a:latin typeface="Courier New"/>
                <a:ea typeface="Courier New"/>
                <a:cs typeface="Courier New"/>
                <a:sym typeface="Courier New"/>
              </a:rPr>
              <a:t>denoisedR</a:t>
            </a:r>
            <a:r>
              <a:rPr lang="en-US" dirty="0">
                <a:solidFill>
                  <a:srgbClr val="528DDA"/>
                </a:solidFill>
                <a:latin typeface="Courier New"/>
                <a:ea typeface="Courier New"/>
                <a:cs typeface="Courier New"/>
                <a:sym typeface="Courier New"/>
              </a:rPr>
              <a:t>", "merged", "</a:t>
            </a:r>
            <a:r>
              <a:rPr lang="en-US" dirty="0" err="1">
                <a:solidFill>
                  <a:srgbClr val="528DDA"/>
                </a:solidFill>
                <a:latin typeface="Courier New"/>
                <a:ea typeface="Courier New"/>
                <a:cs typeface="Courier New"/>
                <a:sym typeface="Courier New"/>
              </a:rPr>
              <a:t>nonchim</a:t>
            </a:r>
            <a:r>
              <a:rPr lang="en-US" dirty="0">
                <a:solidFill>
                  <a:srgbClr val="528DDA"/>
                </a:solidFill>
                <a:latin typeface="Courier New"/>
                <a:ea typeface="Courier New"/>
                <a:cs typeface="Courier New"/>
                <a:sym typeface="Courier New"/>
              </a:rPr>
              <a:t>")</a:t>
            </a:r>
            <a:endParaRPr dirty="0"/>
          </a:p>
          <a:p>
            <a:pPr marL="228600" lvl="0" indent="-228600" algn="l" rtl="0">
              <a:lnSpc>
                <a:spcPct val="90000"/>
              </a:lnSpc>
              <a:spcBef>
                <a:spcPts val="100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rownames</a:t>
            </a:r>
            <a:r>
              <a:rPr lang="en-US" dirty="0">
                <a:solidFill>
                  <a:srgbClr val="528DDA"/>
                </a:solidFill>
                <a:latin typeface="Courier New"/>
                <a:ea typeface="Courier New"/>
                <a:cs typeface="Courier New"/>
                <a:sym typeface="Courier New"/>
              </a:rPr>
              <a:t>(track) &lt;- </a:t>
            </a:r>
            <a:r>
              <a:rPr lang="en-US" dirty="0" err="1">
                <a:solidFill>
                  <a:srgbClr val="528DDA"/>
                </a:solidFill>
                <a:latin typeface="Courier New"/>
                <a:ea typeface="Courier New"/>
                <a:cs typeface="Courier New"/>
                <a:sym typeface="Courier New"/>
              </a:rPr>
              <a:t>sample.names</a:t>
            </a:r>
            <a:endParaRPr dirty="0">
              <a:solidFill>
                <a:srgbClr val="528DDA"/>
              </a:solidFill>
              <a:latin typeface="Courier New"/>
              <a:ea typeface="Courier New"/>
              <a:cs typeface="Courier New"/>
              <a:sym typeface="Courier New"/>
            </a:endParaRPr>
          </a:p>
          <a:p>
            <a:pPr marL="228600" lvl="0" indent="-228600" algn="l" rtl="0">
              <a:lnSpc>
                <a:spcPct val="90000"/>
              </a:lnSpc>
              <a:spcBef>
                <a:spcPts val="1000"/>
              </a:spcBef>
              <a:spcAft>
                <a:spcPts val="0"/>
              </a:spcAft>
              <a:buClr>
                <a:srgbClr val="528DDA"/>
              </a:buClr>
              <a:buSzPts val="2800"/>
              <a:buChar char="•"/>
            </a:pPr>
            <a:r>
              <a:rPr lang="en-US" dirty="0">
                <a:solidFill>
                  <a:srgbClr val="528DDA"/>
                </a:solidFill>
                <a:latin typeface="Courier New"/>
                <a:ea typeface="Courier New"/>
                <a:cs typeface="Courier New"/>
                <a:sym typeface="Courier New"/>
              </a:rPr>
              <a:t>head(track)</a:t>
            </a:r>
            <a:endParaRPr dirty="0"/>
          </a:p>
          <a:p>
            <a:pPr marL="228600" lvl="0" indent="-228600" algn="l" rtl="0">
              <a:lnSpc>
                <a:spcPct val="90000"/>
              </a:lnSpc>
              <a:spcBef>
                <a:spcPts val="1000"/>
              </a:spcBef>
              <a:spcAft>
                <a:spcPts val="0"/>
              </a:spcAft>
              <a:buClr>
                <a:srgbClr val="528DDA"/>
              </a:buClr>
              <a:buSzPts val="2800"/>
              <a:buChar char="•"/>
            </a:pPr>
            <a:r>
              <a:rPr lang="en-US" dirty="0" err="1">
                <a:solidFill>
                  <a:srgbClr val="528DDA"/>
                </a:solidFill>
                <a:latin typeface="Courier New"/>
                <a:ea typeface="Courier New"/>
                <a:cs typeface="Courier New"/>
                <a:sym typeface="Courier New"/>
              </a:rPr>
              <a:t>write.table</a:t>
            </a:r>
            <a:r>
              <a:rPr lang="en-US" dirty="0">
                <a:solidFill>
                  <a:srgbClr val="528DDA"/>
                </a:solidFill>
                <a:latin typeface="Courier New"/>
                <a:ea typeface="Courier New"/>
                <a:cs typeface="Courier New"/>
                <a:sym typeface="Courier New"/>
              </a:rPr>
              <a:t>(track, “tracking.table.txt”, header=TRUE, </a:t>
            </a:r>
            <a:r>
              <a:rPr lang="en-US" dirty="0" err="1">
                <a:solidFill>
                  <a:srgbClr val="528DDA"/>
                </a:solidFill>
                <a:latin typeface="Courier New"/>
                <a:ea typeface="Courier New"/>
                <a:cs typeface="Courier New"/>
                <a:sym typeface="Courier New"/>
              </a:rPr>
              <a:t>sep</a:t>
            </a:r>
            <a:r>
              <a:rPr lang="en-US" dirty="0">
                <a:solidFill>
                  <a:srgbClr val="528DDA"/>
                </a:solidFill>
                <a:latin typeface="Courier New"/>
                <a:ea typeface="Courier New"/>
                <a:cs typeface="Courier New"/>
                <a:sym typeface="Courier New"/>
              </a:rPr>
              <a:t>=“\t”)</a:t>
            </a:r>
            <a:endParaRPr dirty="0">
              <a:solidFill>
                <a:srgbClr val="528DDA"/>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27"/>
        <p:cNvGrpSpPr/>
        <p:nvPr/>
      </p:nvGrpSpPr>
      <p:grpSpPr>
        <a:xfrm>
          <a:off x="0" y="0"/>
          <a:ext cx="0" cy="0"/>
          <a:chOff x="0" y="0"/>
          <a:chExt cx="0" cy="0"/>
        </a:xfrm>
      </p:grpSpPr>
      <p:sp>
        <p:nvSpPr>
          <p:cNvPr id="1128" name="Google Shape;1128;p50"/>
          <p:cNvSpPr txBox="1">
            <a:spLocks noGrp="1"/>
          </p:cNvSpPr>
          <p:nvPr>
            <p:ph type="title"/>
          </p:nvPr>
        </p:nvSpPr>
        <p:spPr>
          <a:xfrm>
            <a:off x="349146" y="193675"/>
            <a:ext cx="10515600" cy="10979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smtClean="0"/>
              <a:t>Loss is always inevitable !</a:t>
            </a:r>
            <a:endParaRPr b="1" dirty="0"/>
          </a:p>
        </p:txBody>
      </p:sp>
      <p:pic>
        <p:nvPicPr>
          <p:cNvPr id="1129" name="Google Shape;1129;p50"/>
          <p:cNvPicPr preferRelativeResize="0">
            <a:picLocks noGrp="1"/>
          </p:cNvPicPr>
          <p:nvPr>
            <p:ph type="body" idx="1"/>
          </p:nvPr>
        </p:nvPicPr>
        <p:blipFill rotWithShape="1">
          <a:blip r:embed="rId3">
            <a:alphaModFix/>
          </a:blip>
          <a:srcRect/>
          <a:stretch/>
        </p:blipFill>
        <p:spPr>
          <a:xfrm>
            <a:off x="349146" y="2050400"/>
            <a:ext cx="11004654" cy="3242035"/>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33"/>
        <p:cNvGrpSpPr/>
        <p:nvPr/>
      </p:nvGrpSpPr>
      <p:grpSpPr>
        <a:xfrm>
          <a:off x="0" y="0"/>
          <a:ext cx="0" cy="0"/>
          <a:chOff x="0" y="0"/>
          <a:chExt cx="0" cy="0"/>
        </a:xfrm>
      </p:grpSpPr>
      <p:sp>
        <p:nvSpPr>
          <p:cNvPr id="1134" name="Google Shape;1134;p51"/>
          <p:cNvSpPr txBox="1">
            <a:spLocks noGrp="1"/>
          </p:cNvSpPr>
          <p:nvPr>
            <p:ph type="title"/>
          </p:nvPr>
        </p:nvSpPr>
        <p:spPr>
          <a:xfrm>
            <a:off x="186690" y="15938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Troubleshooting</a:t>
            </a:r>
            <a:endParaRPr b="1" dirty="0"/>
          </a:p>
        </p:txBody>
      </p:sp>
      <p:graphicFrame>
        <p:nvGraphicFramePr>
          <p:cNvPr id="1135" name="Google Shape;1135;p51"/>
          <p:cNvGraphicFramePr/>
          <p:nvPr>
            <p:extLst>
              <p:ext uri="{D42A27DB-BD31-4B8C-83A1-F6EECF244321}">
                <p14:modId xmlns:p14="http://schemas.microsoft.com/office/powerpoint/2010/main" val="3894302305"/>
              </p:ext>
            </p:extLst>
          </p:nvPr>
        </p:nvGraphicFramePr>
        <p:xfrm>
          <a:off x="746760" y="2454275"/>
          <a:ext cx="10515600" cy="3200430"/>
        </p:xfrm>
        <a:graphic>
          <a:graphicData uri="http://schemas.openxmlformats.org/drawingml/2006/table">
            <a:tbl>
              <a:tblPr firstRow="1" bandRow="1">
                <a:noFill/>
                <a:tableStyleId>{370003F8-D9C2-4A70-97FA-8D0B0A910067}</a:tableStyleId>
              </a:tblPr>
              <a:tblGrid>
                <a:gridCol w="5257800"/>
                <a:gridCol w="5257800"/>
              </a:tblGrid>
              <a:tr h="370850">
                <a:tc>
                  <a:txBody>
                    <a:bodyPr/>
                    <a:lstStyle/>
                    <a:p>
                      <a:pPr marL="0" marR="0" lvl="0" indent="0" algn="l" rtl="0">
                        <a:spcBef>
                          <a:spcPts val="0"/>
                        </a:spcBef>
                        <a:spcAft>
                          <a:spcPts val="0"/>
                        </a:spcAft>
                        <a:buNone/>
                      </a:pPr>
                      <a:r>
                        <a:rPr lang="en-US" sz="2400" u="none" strike="noStrike" cap="none" dirty="0"/>
                        <a:t>Problem</a:t>
                      </a:r>
                      <a:endParaRPr sz="2400" dirty="0"/>
                    </a:p>
                  </a:txBody>
                  <a:tcPr marL="91450" marR="91450" marT="45725" marB="45725"/>
                </a:tc>
                <a:tc>
                  <a:txBody>
                    <a:bodyPr/>
                    <a:lstStyle/>
                    <a:p>
                      <a:pPr marL="0" marR="0" lvl="0" indent="0" algn="l" rtl="0">
                        <a:spcBef>
                          <a:spcPts val="0"/>
                        </a:spcBef>
                        <a:spcAft>
                          <a:spcPts val="0"/>
                        </a:spcAft>
                        <a:buNone/>
                      </a:pPr>
                      <a:r>
                        <a:rPr lang="en-US" sz="2400" dirty="0"/>
                        <a:t>Solution</a:t>
                      </a:r>
                      <a:endParaRPr sz="2400" dirty="0"/>
                    </a:p>
                  </a:txBody>
                  <a:tcPr marL="91450" marR="91450" marT="45725" marB="45725"/>
                </a:tc>
              </a:tr>
              <a:tr h="370850">
                <a:tc>
                  <a:txBody>
                    <a:bodyPr/>
                    <a:lstStyle/>
                    <a:p>
                      <a:pPr marL="0" marR="0" lvl="0" indent="0" algn="l" rtl="0">
                        <a:spcBef>
                          <a:spcPts val="0"/>
                        </a:spcBef>
                        <a:spcAft>
                          <a:spcPts val="0"/>
                        </a:spcAft>
                        <a:buNone/>
                      </a:pPr>
                      <a:r>
                        <a:rPr lang="en-US" sz="2400" dirty="0"/>
                        <a:t>Most reads are lost during merging</a:t>
                      </a:r>
                      <a:endParaRPr sz="2400" dirty="0"/>
                    </a:p>
                  </a:txBody>
                  <a:tcPr marL="91450" marR="91450" marT="45725" marB="45725"/>
                </a:tc>
                <a:tc>
                  <a:txBody>
                    <a:bodyPr/>
                    <a:lstStyle/>
                    <a:p>
                      <a:pPr marL="0" marR="0" lvl="0" indent="0" algn="l" rtl="0">
                        <a:spcBef>
                          <a:spcPts val="0"/>
                        </a:spcBef>
                        <a:spcAft>
                          <a:spcPts val="0"/>
                        </a:spcAft>
                        <a:buNone/>
                      </a:pPr>
                      <a:r>
                        <a:rPr lang="en-US" sz="2400" dirty="0"/>
                        <a:t>Fragments are too short. Either run the whole protocol without merging (i.e., only forward reads) or lengthen your reads</a:t>
                      </a:r>
                      <a:endParaRPr sz="2400" dirty="0"/>
                    </a:p>
                  </a:txBody>
                  <a:tcPr marL="91450" marR="91450" marT="45725" marB="45725"/>
                </a:tc>
              </a:tr>
              <a:tr h="370850">
                <a:tc>
                  <a:txBody>
                    <a:bodyPr/>
                    <a:lstStyle/>
                    <a:p>
                      <a:pPr marL="0" marR="0" lvl="0" indent="0" algn="l" rtl="0">
                        <a:spcBef>
                          <a:spcPts val="0"/>
                        </a:spcBef>
                        <a:spcAft>
                          <a:spcPts val="0"/>
                        </a:spcAft>
                        <a:buNone/>
                      </a:pPr>
                      <a:r>
                        <a:rPr lang="en-US" sz="2400"/>
                        <a:t>Most reads are lost during chimera checking</a:t>
                      </a:r>
                      <a:endParaRPr sz="2400"/>
                    </a:p>
                  </a:txBody>
                  <a:tcPr marL="91450" marR="91450" marT="45725" marB="45725"/>
                </a:tc>
                <a:tc>
                  <a:txBody>
                    <a:bodyPr/>
                    <a:lstStyle/>
                    <a:p>
                      <a:pPr marL="0" marR="0" lvl="0" indent="0" algn="l" rtl="0">
                        <a:spcBef>
                          <a:spcPts val="0"/>
                        </a:spcBef>
                        <a:spcAft>
                          <a:spcPts val="0"/>
                        </a:spcAft>
                        <a:buNone/>
                      </a:pPr>
                      <a:r>
                        <a:rPr lang="en-US" sz="2400" dirty="0"/>
                        <a:t>Primers or other technical nucleotides are likely still in the sample. Trim a bit more! </a:t>
                      </a:r>
                      <a:endParaRPr sz="2400" dirty="0"/>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401404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SzPts val="4400"/>
            </a:pPr>
            <a:r>
              <a:rPr lang="en-US" dirty="0"/>
              <a:t>The </a:t>
            </a:r>
            <a:r>
              <a:rPr lang="en-US" dirty="0" err="1">
                <a:solidFill>
                  <a:srgbClr val="528DDA"/>
                </a:solidFill>
                <a:latin typeface="Courier New"/>
                <a:ea typeface="Courier New"/>
                <a:cs typeface="Courier New"/>
                <a:sym typeface="Courier New"/>
              </a:rPr>
              <a:t>assignTaxonomy</a:t>
            </a:r>
            <a:r>
              <a:rPr lang="en-US" dirty="0">
                <a:solidFill>
                  <a:srgbClr val="528DDA"/>
                </a:solidFill>
                <a:latin typeface="Courier New"/>
                <a:ea typeface="Courier New"/>
                <a:cs typeface="Courier New"/>
                <a:sym typeface="Courier New"/>
              </a:rPr>
              <a:t> </a:t>
            </a:r>
            <a:r>
              <a:rPr lang="en-US" dirty="0" smtClean="0"/>
              <a:t>function</a:t>
            </a:r>
            <a:endParaRPr dirty="0"/>
          </a:p>
        </p:txBody>
      </p:sp>
      <p:sp>
        <p:nvSpPr>
          <p:cNvPr id="983" name="Google Shape;983;p34"/>
          <p:cNvSpPr/>
          <p:nvPr/>
        </p:nvSpPr>
        <p:spPr>
          <a:xfrm>
            <a:off x="2951216" y="3656013"/>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951216" y="4660901"/>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Assign taxonomy</a:t>
            </a:r>
            <a:endParaRPr sz="1800" b="1" dirty="0">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9951251" y="2576725"/>
            <a:ext cx="1782647"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extLst>
      <p:ext uri="{BB962C8B-B14F-4D97-AF65-F5344CB8AC3E}">
        <p14:creationId xmlns:p14="http://schemas.microsoft.com/office/powerpoint/2010/main" val="175668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39"/>
        <p:cNvGrpSpPr/>
        <p:nvPr/>
      </p:nvGrpSpPr>
      <p:grpSpPr>
        <a:xfrm>
          <a:off x="0" y="0"/>
          <a:ext cx="0" cy="0"/>
          <a:chOff x="0" y="0"/>
          <a:chExt cx="0" cy="0"/>
        </a:xfrm>
      </p:grpSpPr>
      <p:sp>
        <p:nvSpPr>
          <p:cNvPr id="1140" name="Google Shape;1140;p52"/>
          <p:cNvSpPr txBox="1">
            <a:spLocks noGrp="1"/>
          </p:cNvSpPr>
          <p:nvPr>
            <p:ph type="title"/>
          </p:nvPr>
        </p:nvSpPr>
        <p:spPr>
          <a:xfrm>
            <a:off x="118110" y="170815"/>
            <a:ext cx="10515600" cy="7778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Choose your weapon: assigning taxonomy</a:t>
            </a:r>
            <a:endParaRPr b="1" dirty="0"/>
          </a:p>
        </p:txBody>
      </p:sp>
      <p:sp>
        <p:nvSpPr>
          <p:cNvPr id="1141" name="Google Shape;1141;p52"/>
          <p:cNvSpPr txBox="1">
            <a:spLocks noGrp="1"/>
          </p:cNvSpPr>
          <p:nvPr>
            <p:ph type="body" idx="1"/>
          </p:nvPr>
        </p:nvSpPr>
        <p:spPr>
          <a:xfrm>
            <a:off x="358140" y="1188720"/>
            <a:ext cx="10515600" cy="4732972"/>
          </a:xfrm>
          <a:prstGeom prst="rect">
            <a:avLst/>
          </a:prstGeom>
          <a:noFill/>
          <a:ln>
            <a:noFill/>
          </a:ln>
        </p:spPr>
        <p:txBody>
          <a:bodyPr spcFirstLastPara="1" wrap="square" lIns="91425" tIns="45700" rIns="91425" bIns="45700" anchor="t" anchorCtr="0">
            <a:noAutofit/>
          </a:bodyPr>
          <a:lstStyle/>
          <a:p>
            <a:pPr marL="228600" lvl="0" indent="-228600">
              <a:spcBef>
                <a:spcPts val="0"/>
              </a:spcBef>
              <a:buSzPts val="2800"/>
            </a:pPr>
            <a:r>
              <a:rPr lang="en-US" sz="2200" b="1" dirty="0"/>
              <a:t>RDP</a:t>
            </a:r>
            <a:r>
              <a:rPr lang="en-US" sz="2200" dirty="0"/>
              <a:t> (ribosomal database project</a:t>
            </a:r>
            <a:r>
              <a:rPr lang="en-US" sz="2200" dirty="0"/>
              <a:t>) - 4,779 RNA sequences from 2,487 </a:t>
            </a:r>
            <a:r>
              <a:rPr lang="en-US" sz="2200" dirty="0" smtClean="0"/>
              <a:t>organisms</a:t>
            </a:r>
          </a:p>
          <a:p>
            <a:pPr marL="228600" lvl="0" indent="-228600">
              <a:spcBef>
                <a:spcPts val="0"/>
              </a:spcBef>
              <a:buSzPts val="2800"/>
            </a:pPr>
            <a:endParaRPr sz="2200" dirty="0"/>
          </a:p>
          <a:p>
            <a:pPr marL="228600" lvl="0" indent="-228600">
              <a:buSzPts val="2800"/>
            </a:pPr>
            <a:r>
              <a:rPr lang="en-US" sz="2200" b="1" dirty="0"/>
              <a:t>SILVA: </a:t>
            </a:r>
            <a:r>
              <a:rPr lang="en-US" sz="2200" dirty="0"/>
              <a:t>comprehensive, quality checked and regularly updated datasets of aligned 16S and 18S </a:t>
            </a:r>
            <a:r>
              <a:rPr lang="en-US" sz="2200" dirty="0" err="1" smtClean="0"/>
              <a:t>rRNA</a:t>
            </a:r>
            <a:r>
              <a:rPr lang="en-US" sz="2200" dirty="0"/>
              <a:t> </a:t>
            </a:r>
            <a:r>
              <a:rPr lang="en-US" sz="2200" dirty="0" smtClean="0"/>
              <a:t>– latest </a:t>
            </a:r>
            <a:r>
              <a:rPr lang="en-US" sz="2200" b="1" dirty="0" smtClean="0"/>
              <a:t>version 138.1 </a:t>
            </a:r>
            <a:r>
              <a:rPr lang="en-US" sz="2200" dirty="0" smtClean="0"/>
              <a:t>includes 2,224,740 SSU reference sequences</a:t>
            </a:r>
          </a:p>
          <a:p>
            <a:pPr marL="685800" lvl="1" indent="-228600">
              <a:buSzPts val="2800"/>
            </a:pPr>
            <a:r>
              <a:rPr lang="en-US" sz="2200" i="1" u="sng" dirty="0" smtClean="0"/>
              <a:t>Not updated since 2019</a:t>
            </a:r>
          </a:p>
          <a:p>
            <a:pPr marL="228600" lvl="0" indent="-228600">
              <a:buSzPts val="2800"/>
            </a:pPr>
            <a:endParaRPr lang="en-US" sz="2200" dirty="0"/>
          </a:p>
          <a:p>
            <a:pPr marL="228600" lvl="0" indent="-228600">
              <a:buSzPts val="2800"/>
            </a:pPr>
            <a:r>
              <a:rPr lang="en-US" sz="2200" b="1" dirty="0" smtClean="0"/>
              <a:t>GTDB</a:t>
            </a:r>
            <a:r>
              <a:rPr lang="en-US" sz="2200" dirty="0" smtClean="0"/>
              <a:t> (Genome taxonomy database</a:t>
            </a:r>
            <a:r>
              <a:rPr lang="en-US" sz="2200" dirty="0"/>
              <a:t>): 46891 bacteria and 2812 archaea full 16S </a:t>
            </a:r>
            <a:r>
              <a:rPr lang="en-US" sz="2200" dirty="0" err="1"/>
              <a:t>rRNA</a:t>
            </a:r>
            <a:r>
              <a:rPr lang="en-US" sz="2200" dirty="0"/>
              <a:t> gene sequences</a:t>
            </a:r>
            <a:r>
              <a:rPr lang="en-US" sz="2200" dirty="0" smtClean="0"/>
              <a:t>. (updated in 2023)</a:t>
            </a:r>
          </a:p>
          <a:p>
            <a:pPr marL="228600" lvl="0" indent="-228600">
              <a:buSzPts val="2800"/>
            </a:pPr>
            <a:endParaRPr lang="en-US" sz="2200" dirty="0"/>
          </a:p>
          <a:p>
            <a:pPr marL="228600" lvl="0" indent="-228600">
              <a:buSzPts val="2800"/>
            </a:pPr>
            <a:r>
              <a:rPr lang="en-US" sz="2200" b="1" dirty="0" err="1" smtClean="0"/>
              <a:t>RefSeq</a:t>
            </a:r>
            <a:r>
              <a:rPr lang="en-US" sz="2200" b="1" dirty="0"/>
              <a:t> </a:t>
            </a:r>
            <a:r>
              <a:rPr lang="en-US" sz="2200" dirty="0" smtClean="0"/>
              <a:t>(NCBI Reference sequence database</a:t>
            </a:r>
            <a:r>
              <a:rPr lang="en-US" sz="2200" dirty="0"/>
              <a:t>):  </a:t>
            </a:r>
            <a:r>
              <a:rPr lang="en-US" sz="2200" dirty="0" smtClean="0"/>
              <a:t>22433 </a:t>
            </a:r>
            <a:r>
              <a:rPr lang="en-US" sz="2200" dirty="0"/>
              <a:t>bacterial, 1055 archaea and 99 eukaryotic full lengths16S </a:t>
            </a:r>
            <a:r>
              <a:rPr lang="en-US" sz="2200" dirty="0" err="1"/>
              <a:t>rRNA</a:t>
            </a:r>
            <a:r>
              <a:rPr lang="en-US" sz="2200" dirty="0"/>
              <a:t> gene </a:t>
            </a:r>
            <a:r>
              <a:rPr lang="en-US" sz="2200" dirty="0" smtClean="0"/>
              <a:t>sequences (updated in 2020).</a:t>
            </a:r>
            <a:r>
              <a:rPr lang="en-US" sz="2200" dirty="0"/>
              <a:t>	</a:t>
            </a:r>
            <a:endParaRPr lang="en-US" sz="2200" dirty="0" smtClean="0"/>
          </a:p>
          <a:p>
            <a:pPr marL="228600" lvl="0" indent="-228600">
              <a:buSzPts val="2800"/>
            </a:pPr>
            <a:endParaRPr lang="en-US" sz="2200" dirty="0" smtClean="0"/>
          </a:p>
          <a:p>
            <a:pPr marL="228600" lvl="0" indent="-228600">
              <a:buSzPts val="2800"/>
            </a:pPr>
            <a:r>
              <a:rPr lang="en-US" sz="2200" dirty="0" smtClean="0"/>
              <a:t>Can download DADA2 formatted </a:t>
            </a:r>
            <a:r>
              <a:rPr lang="en-US" sz="2200" dirty="0"/>
              <a:t>datasets </a:t>
            </a:r>
            <a:r>
              <a:rPr lang="en-US" sz="2200" dirty="0" smtClean="0"/>
              <a:t>from </a:t>
            </a:r>
            <a:r>
              <a:rPr lang="en-US" sz="2200" dirty="0" smtClean="0">
                <a:hlinkClick r:id="rId3"/>
              </a:rPr>
              <a:t>https</a:t>
            </a:r>
            <a:r>
              <a:rPr lang="en-US" sz="2200" dirty="0">
                <a:hlinkClick r:id="rId3"/>
              </a:rPr>
              <a:t>://</a:t>
            </a:r>
            <a:r>
              <a:rPr lang="en-US" sz="2200" dirty="0" smtClean="0">
                <a:hlinkClick r:id="rId3"/>
              </a:rPr>
              <a:t>zenodo.org/records/10403693</a:t>
            </a:r>
            <a:r>
              <a:rPr lang="en-US" sz="2200" dirty="0" smtClean="0"/>
              <a:t> </a:t>
            </a:r>
            <a:r>
              <a:rPr lang="en-US" sz="2200" dirty="0"/>
              <a:t>and  </a:t>
            </a:r>
            <a:r>
              <a:rPr lang="en-US" sz="2200" dirty="0">
                <a:hlinkClick r:id="rId4"/>
              </a:rPr>
              <a:t>https://</a:t>
            </a:r>
            <a:r>
              <a:rPr lang="en-US" sz="2200" dirty="0" smtClean="0">
                <a:hlinkClick r:id="rId4"/>
              </a:rPr>
              <a:t>benjjneb.github.io/dada2/training.html</a:t>
            </a:r>
            <a:r>
              <a:rPr lang="en-US" sz="2200" dirty="0" smtClean="0"/>
              <a:t> </a:t>
            </a:r>
            <a:endParaRPr lang="en-US" sz="2200" dirty="0"/>
          </a:p>
          <a:p>
            <a:pPr marL="228600" lvl="0" indent="-228600">
              <a:buSzPts val="2800"/>
            </a:pPr>
            <a:endParaRPr sz="2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46"/>
        <p:cNvGrpSpPr/>
        <p:nvPr/>
      </p:nvGrpSpPr>
      <p:grpSpPr>
        <a:xfrm>
          <a:off x="0" y="0"/>
          <a:ext cx="0" cy="0"/>
          <a:chOff x="0" y="0"/>
          <a:chExt cx="0" cy="0"/>
        </a:xfrm>
      </p:grpSpPr>
      <p:sp>
        <p:nvSpPr>
          <p:cNvPr id="1147" name="Google Shape;1147;p53"/>
          <p:cNvSpPr txBox="1">
            <a:spLocks noGrp="1"/>
          </p:cNvSpPr>
          <p:nvPr>
            <p:ph type="title"/>
          </p:nvPr>
        </p:nvSpPr>
        <p:spPr>
          <a:xfrm>
            <a:off x="176233" y="112914"/>
            <a:ext cx="10515600" cy="9736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Assign taxonomy</a:t>
            </a:r>
            <a:endParaRPr b="1" dirty="0"/>
          </a:p>
        </p:txBody>
      </p:sp>
      <p:sp>
        <p:nvSpPr>
          <p:cNvPr id="1148" name="Google Shape;1148;p53"/>
          <p:cNvSpPr txBox="1">
            <a:spLocks noGrp="1"/>
          </p:cNvSpPr>
          <p:nvPr>
            <p:ph type="body" idx="1"/>
          </p:nvPr>
        </p:nvSpPr>
        <p:spPr>
          <a:xfrm>
            <a:off x="643890" y="1468877"/>
            <a:ext cx="10515600" cy="526266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Tx/>
              <a:buSzPts val="2800"/>
              <a:buChar char="•"/>
            </a:pPr>
            <a:r>
              <a:rPr lang="en-US" i="1" u="sng"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Download one of the databases from the </a:t>
            </a:r>
            <a:r>
              <a:rPr lang="en-US" i="1" u="sng" dirty="0" err="1"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github</a:t>
            </a:r>
            <a:r>
              <a:rPr lang="en-US" i="1" u="sng"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 page or one of the links</a:t>
            </a:r>
          </a:p>
          <a:p>
            <a:pPr marL="228600" lvl="0" indent="-228600" algn="l" rtl="0">
              <a:lnSpc>
                <a:spcPct val="90000"/>
              </a:lnSpc>
              <a:spcBef>
                <a:spcPts val="0"/>
              </a:spcBef>
              <a:spcAft>
                <a:spcPts val="0"/>
              </a:spcAft>
              <a:buClr>
                <a:srgbClr val="528DDA"/>
              </a:buClr>
              <a:buSzPts val="2800"/>
              <a:buChar char="•"/>
            </a:pPr>
            <a:endParaRPr lang="en-US" dirty="0">
              <a:solidFill>
                <a:srgbClr val="528DDA"/>
              </a:solidFill>
              <a:latin typeface="Courier New"/>
              <a:ea typeface="Courier New"/>
              <a:cs typeface="Courier New"/>
              <a:sym typeface="Courier New"/>
            </a:endParaRPr>
          </a:p>
          <a:p>
            <a:pPr marL="228600" lvl="0" indent="-228600" algn="l" rtl="0">
              <a:lnSpc>
                <a:spcPct val="90000"/>
              </a:lnSpc>
              <a:spcBef>
                <a:spcPts val="0"/>
              </a:spcBef>
              <a:spcAft>
                <a:spcPts val="0"/>
              </a:spcAft>
              <a:buClr>
                <a:srgbClr val="528DDA"/>
              </a:buClr>
              <a:buSzPts val="2800"/>
              <a:buChar char="•"/>
            </a:pPr>
            <a:r>
              <a:rPr lang="en-US" dirty="0" smtClean="0">
                <a:solidFill>
                  <a:srgbClr val="528DDA"/>
                </a:solidFill>
                <a:latin typeface="Courier New"/>
                <a:ea typeface="Courier New"/>
                <a:cs typeface="Courier New"/>
                <a:sym typeface="Courier New"/>
              </a:rPr>
              <a:t>taxa </a:t>
            </a:r>
            <a:r>
              <a:rPr lang="en-US" dirty="0">
                <a:solidFill>
                  <a:srgbClr val="528DDA"/>
                </a:solidFill>
                <a:latin typeface="Courier New"/>
                <a:ea typeface="Courier New"/>
                <a:cs typeface="Courier New"/>
                <a:sym typeface="Courier New"/>
              </a:rPr>
              <a:t>&lt;- </a:t>
            </a:r>
            <a:r>
              <a:rPr lang="en-US" dirty="0" err="1">
                <a:solidFill>
                  <a:srgbClr val="528DDA"/>
                </a:solidFill>
                <a:latin typeface="Courier New"/>
                <a:ea typeface="Courier New"/>
                <a:cs typeface="Courier New"/>
                <a:sym typeface="Courier New"/>
              </a:rPr>
              <a:t>assignTaxonomy</a:t>
            </a:r>
            <a:r>
              <a:rPr lang="en-US" dirty="0">
                <a:solidFill>
                  <a:srgbClr val="528DDA"/>
                </a:solidFill>
                <a:latin typeface="Courier New"/>
                <a:ea typeface="Courier New"/>
                <a:cs typeface="Courier New"/>
                <a:sym typeface="Courier New"/>
              </a:rPr>
              <a:t>(</a:t>
            </a:r>
            <a:r>
              <a:rPr lang="en-US" dirty="0" err="1">
                <a:solidFill>
                  <a:srgbClr val="528DDA"/>
                </a:solidFill>
                <a:latin typeface="Courier New"/>
                <a:ea typeface="Courier New"/>
                <a:cs typeface="Courier New"/>
                <a:sym typeface="Courier New"/>
              </a:rPr>
              <a:t>seqtab.nochim</a:t>
            </a:r>
            <a:r>
              <a:rPr lang="en-US" dirty="0">
                <a:solidFill>
                  <a:srgbClr val="528DDA"/>
                </a:solidFill>
                <a:latin typeface="Courier New"/>
                <a:ea typeface="Courier New"/>
                <a:cs typeface="Courier New"/>
                <a:sym typeface="Courier New"/>
              </a:rPr>
              <a:t>, “silva_nr99_v138.1_train_set.fa.gz", multithread=TRUE, </a:t>
            </a:r>
            <a:r>
              <a:rPr lang="en-US" dirty="0" err="1">
                <a:solidFill>
                  <a:srgbClr val="528DDA"/>
                </a:solidFill>
                <a:latin typeface="Courier New"/>
                <a:ea typeface="Courier New"/>
                <a:cs typeface="Courier New"/>
                <a:sym typeface="Courier New"/>
              </a:rPr>
              <a:t>tryRC</a:t>
            </a:r>
            <a:r>
              <a:rPr lang="en-US" dirty="0">
                <a:solidFill>
                  <a:srgbClr val="528DDA"/>
                </a:solidFill>
                <a:latin typeface="Courier New"/>
                <a:ea typeface="Courier New"/>
                <a:cs typeface="Courier New"/>
                <a:sym typeface="Courier New"/>
              </a:rPr>
              <a:t>=TRUE )</a:t>
            </a:r>
            <a:endParaRPr dirty="0"/>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Clean </a:t>
            </a:r>
            <a:r>
              <a:rPr lang="en-US" dirty="0"/>
              <a:t>up this object</a:t>
            </a:r>
            <a:endParaRPr dirty="0"/>
          </a:p>
          <a:p>
            <a:pPr marL="685800" lvl="1" indent="-228600" algn="l" rtl="0">
              <a:lnSpc>
                <a:spcPct val="90000"/>
              </a:lnSpc>
              <a:spcBef>
                <a:spcPts val="500"/>
              </a:spcBef>
              <a:spcAft>
                <a:spcPts val="0"/>
              </a:spcAft>
              <a:buClr>
                <a:srgbClr val="528DDA"/>
              </a:buClr>
              <a:buSzPts val="2400"/>
              <a:buChar char="•"/>
            </a:pPr>
            <a:r>
              <a:rPr lang="en-US" dirty="0">
                <a:solidFill>
                  <a:srgbClr val="528DDA"/>
                </a:solidFill>
                <a:latin typeface="Courier New"/>
                <a:ea typeface="Courier New"/>
                <a:cs typeface="Courier New"/>
                <a:sym typeface="Courier New"/>
              </a:rPr>
              <a:t>taxa=</a:t>
            </a:r>
            <a:r>
              <a:rPr lang="en-US" dirty="0" err="1">
                <a:solidFill>
                  <a:srgbClr val="528DDA"/>
                </a:solidFill>
                <a:latin typeface="Courier New"/>
                <a:ea typeface="Courier New"/>
                <a:cs typeface="Courier New"/>
                <a:sym typeface="Courier New"/>
              </a:rPr>
              <a:t>as.data.frame</a:t>
            </a:r>
            <a:r>
              <a:rPr lang="en-US" dirty="0">
                <a:solidFill>
                  <a:srgbClr val="528DDA"/>
                </a:solidFill>
                <a:latin typeface="Courier New"/>
                <a:ea typeface="Courier New"/>
                <a:cs typeface="Courier New"/>
                <a:sym typeface="Courier New"/>
              </a:rPr>
              <a:t>(taxa)</a:t>
            </a:r>
            <a:endParaRPr dirty="0"/>
          </a:p>
          <a:p>
            <a:pPr marL="685800" lvl="1" indent="-228600" algn="l" rtl="0">
              <a:lnSpc>
                <a:spcPct val="90000"/>
              </a:lnSpc>
              <a:spcBef>
                <a:spcPts val="500"/>
              </a:spcBef>
              <a:spcAft>
                <a:spcPts val="0"/>
              </a:spcAft>
              <a:buClr>
                <a:srgbClr val="528DDA"/>
              </a:buClr>
              <a:buSzPts val="2400"/>
              <a:buChar char="•"/>
            </a:pPr>
            <a:r>
              <a:rPr lang="en-US" dirty="0">
                <a:solidFill>
                  <a:srgbClr val="528DDA"/>
                </a:solidFill>
                <a:latin typeface="Courier New"/>
                <a:ea typeface="Courier New"/>
                <a:cs typeface="Courier New"/>
                <a:sym typeface="Courier New"/>
              </a:rPr>
              <a:t>taxa[] &lt;- </a:t>
            </a:r>
            <a:r>
              <a:rPr lang="en-US" dirty="0" err="1">
                <a:solidFill>
                  <a:srgbClr val="528DDA"/>
                </a:solidFill>
                <a:latin typeface="Courier New"/>
                <a:ea typeface="Courier New"/>
                <a:cs typeface="Courier New"/>
                <a:sym typeface="Courier New"/>
              </a:rPr>
              <a:t>lapply</a:t>
            </a:r>
            <a:r>
              <a:rPr lang="en-US" dirty="0">
                <a:solidFill>
                  <a:srgbClr val="528DDA"/>
                </a:solidFill>
                <a:latin typeface="Courier New"/>
                <a:ea typeface="Courier New"/>
                <a:cs typeface="Courier New"/>
                <a:sym typeface="Courier New"/>
              </a:rPr>
              <a:t>(taxa, </a:t>
            </a:r>
            <a:r>
              <a:rPr lang="en-US" dirty="0" err="1">
                <a:solidFill>
                  <a:srgbClr val="528DDA"/>
                </a:solidFill>
                <a:latin typeface="Courier New"/>
                <a:ea typeface="Courier New"/>
                <a:cs typeface="Courier New"/>
                <a:sym typeface="Courier New"/>
              </a:rPr>
              <a:t>as.character</a:t>
            </a:r>
            <a:r>
              <a:rPr lang="en-US" dirty="0">
                <a:solidFill>
                  <a:srgbClr val="528DDA"/>
                </a:solidFill>
                <a:latin typeface="Courier New"/>
                <a:ea typeface="Courier New"/>
                <a:cs typeface="Courier New"/>
                <a:sym typeface="Courier New"/>
              </a:rPr>
              <a:t>)</a:t>
            </a:r>
            <a:endParaRPr dirty="0"/>
          </a:p>
          <a:p>
            <a:pPr marL="228600" lvl="0" indent="-50800" algn="l" rtl="0">
              <a:lnSpc>
                <a:spcPct val="90000"/>
              </a:lnSpc>
              <a:spcBef>
                <a:spcPts val="1000"/>
              </a:spcBef>
              <a:spcAft>
                <a:spcPts val="0"/>
              </a:spcAft>
              <a:buClr>
                <a:schemeClr val="dk1"/>
              </a:buClr>
              <a:buSzPts val="2800"/>
              <a:buNone/>
            </a:pPr>
            <a:endParaRPr lang="en-US" dirty="0" smtClean="0">
              <a:solidFill>
                <a:srgbClr val="528DDA"/>
              </a:solidFill>
              <a:latin typeface="Courier New"/>
              <a:ea typeface="Courier New"/>
              <a:cs typeface="Courier New"/>
              <a:sym typeface="Courier New"/>
            </a:endParaRPr>
          </a:p>
          <a:p>
            <a:pPr marL="635000" indent="-457200">
              <a:buSzPts val="2800"/>
            </a:pPr>
            <a:r>
              <a:rPr lang="en-US" u="sng"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How many unknowns did you get? </a:t>
            </a:r>
          </a:p>
          <a:p>
            <a:pPr marL="1092200" lvl="1" indent="-457200">
              <a:buSzPts val="2800"/>
            </a:pP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We will explore this data on the 3</a:t>
            </a:r>
            <a:r>
              <a:rPr lang="en-US" baseline="30000"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rd</a:t>
            </a: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 day</a:t>
            </a:r>
            <a:endParaRPr dirty="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endParaRPr>
          </a:p>
        </p:txBody>
      </p:sp>
      <p:sp>
        <p:nvSpPr>
          <p:cNvPr id="4" name="Google Shape;1014;p36"/>
          <p:cNvSpPr/>
          <p:nvPr/>
        </p:nvSpPr>
        <p:spPr>
          <a:xfrm>
            <a:off x="870383" y="2826830"/>
            <a:ext cx="7635239" cy="35232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extBox 1"/>
          <p:cNvSpPr txBox="1"/>
          <p:nvPr/>
        </p:nvSpPr>
        <p:spPr>
          <a:xfrm>
            <a:off x="8896350" y="2826830"/>
            <a:ext cx="2263140" cy="1569660"/>
          </a:xfrm>
          <a:prstGeom prst="rect">
            <a:avLst/>
          </a:prstGeom>
          <a:noFill/>
        </p:spPr>
        <p:txBody>
          <a:bodyPr wrap="square" rtlCol="0">
            <a:spAutoFit/>
          </a:bodyPr>
          <a:lstStyle/>
          <a:p>
            <a:r>
              <a:rPr lang="en-US" sz="2400" dirty="0" smtClean="0">
                <a:solidFill>
                  <a:srgbClr val="FF0000"/>
                </a:solidFill>
                <a:latin typeface="Calibri" panose="020F0502020204030204" pitchFamily="34" charset="0"/>
                <a:ea typeface="Calibri" panose="020F0502020204030204" pitchFamily="34" charset="0"/>
                <a:cs typeface="Calibri" panose="020F0502020204030204" pitchFamily="34" charset="0"/>
              </a:rPr>
              <a:t>This is where you define your reference dataset</a:t>
            </a:r>
            <a:endParaRPr lang="en-ZA" sz="2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52"/>
        <p:cNvGrpSpPr/>
        <p:nvPr/>
      </p:nvGrpSpPr>
      <p:grpSpPr>
        <a:xfrm>
          <a:off x="0" y="0"/>
          <a:ext cx="0" cy="0"/>
          <a:chOff x="0" y="0"/>
          <a:chExt cx="0" cy="0"/>
        </a:xfrm>
      </p:grpSpPr>
      <p:sp>
        <p:nvSpPr>
          <p:cNvPr id="1153" name="Google Shape;1153;p54"/>
          <p:cNvSpPr txBox="1">
            <a:spLocks noGrp="1"/>
          </p:cNvSpPr>
          <p:nvPr>
            <p:ph type="title"/>
          </p:nvPr>
        </p:nvSpPr>
        <p:spPr>
          <a:xfrm>
            <a:off x="176719" y="170571"/>
            <a:ext cx="10515600" cy="9383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smtClean="0"/>
              <a:t>Time </a:t>
            </a:r>
            <a:r>
              <a:rPr lang="en-US" b="1" dirty="0" smtClean="0"/>
              <a:t>to wrap-up: </a:t>
            </a:r>
            <a:r>
              <a:rPr lang="en-US" b="1" dirty="0" smtClean="0"/>
              <a:t>Let’s </a:t>
            </a:r>
            <a:r>
              <a:rPr lang="en-US" b="1" dirty="0" smtClean="0"/>
              <a:t>export the data!</a:t>
            </a:r>
            <a:endParaRPr b="1" dirty="0"/>
          </a:p>
        </p:txBody>
      </p:sp>
      <p:sp>
        <p:nvSpPr>
          <p:cNvPr id="1154" name="Google Shape;1154;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smtClean="0">
                <a:solidFill>
                  <a:srgbClr val="528DDA"/>
                </a:solidFill>
                <a:latin typeface="Courier New"/>
                <a:ea typeface="Courier New"/>
                <a:cs typeface="Courier New"/>
                <a:sym typeface="Courier New"/>
              </a:rPr>
              <a:t>Write.csv</a:t>
            </a:r>
            <a:r>
              <a:rPr lang="en-US" dirty="0" smtClean="0">
                <a:solidFill>
                  <a:srgbClr val="528DDA"/>
                </a:solidFill>
                <a:latin typeface="Courier New"/>
                <a:ea typeface="Courier New"/>
                <a:cs typeface="Courier New"/>
                <a:sym typeface="Courier New"/>
              </a:rPr>
              <a:t>(</a:t>
            </a:r>
            <a:r>
              <a:rPr lang="en-US" dirty="0" err="1" smtClean="0">
                <a:solidFill>
                  <a:srgbClr val="528DDA"/>
                </a:solidFill>
                <a:latin typeface="Courier New"/>
                <a:ea typeface="Courier New"/>
                <a:cs typeface="Courier New"/>
                <a:sym typeface="Courier New"/>
              </a:rPr>
              <a:t>seqtab.nochim</a:t>
            </a:r>
            <a:r>
              <a:rPr lang="en-US" dirty="0">
                <a:solidFill>
                  <a:srgbClr val="528DDA"/>
                </a:solidFill>
                <a:latin typeface="Courier New"/>
                <a:ea typeface="Courier New"/>
                <a:cs typeface="Courier New"/>
                <a:sym typeface="Courier New"/>
              </a:rPr>
              <a:t>, </a:t>
            </a:r>
            <a:r>
              <a:rPr lang="en-US" dirty="0" smtClean="0">
                <a:solidFill>
                  <a:srgbClr val="528DDA"/>
                </a:solidFill>
                <a:latin typeface="Courier New"/>
                <a:ea typeface="Courier New"/>
                <a:cs typeface="Courier New"/>
                <a:sym typeface="Courier New"/>
              </a:rPr>
              <a:t>“</a:t>
            </a:r>
            <a:r>
              <a:rPr lang="en-US" dirty="0" smtClean="0">
                <a:solidFill>
                  <a:srgbClr val="528DDA"/>
                </a:solidFill>
                <a:latin typeface="Courier New"/>
                <a:ea typeface="Courier New"/>
                <a:cs typeface="Courier New"/>
                <a:sym typeface="Courier New"/>
              </a:rPr>
              <a:t>asv_table.csv</a:t>
            </a:r>
            <a:r>
              <a:rPr lang="en-US" dirty="0" smtClean="0">
                <a:solidFill>
                  <a:srgbClr val="528DDA"/>
                </a:solidFill>
                <a:latin typeface="Courier New"/>
                <a:ea typeface="Courier New"/>
                <a:cs typeface="Courier New"/>
                <a:sym typeface="Courier New"/>
              </a:rPr>
              <a:t>”)</a:t>
            </a:r>
            <a:endParaRPr dirty="0"/>
          </a:p>
          <a:p>
            <a:pPr marL="228600" lvl="0" indent="-228600">
              <a:buClr>
                <a:srgbClr val="528DDA"/>
              </a:buClr>
              <a:buSzPts val="2800"/>
            </a:pPr>
            <a:r>
              <a:rPr lang="en-US" dirty="0" smtClean="0">
                <a:solidFill>
                  <a:srgbClr val="528DDA"/>
                </a:solidFill>
                <a:latin typeface="Courier New"/>
                <a:ea typeface="Courier New"/>
                <a:cs typeface="Courier New"/>
                <a:sym typeface="Courier New"/>
              </a:rPr>
              <a:t>Write.csv(taxa</a:t>
            </a:r>
            <a:r>
              <a:rPr lang="en-US" dirty="0">
                <a:solidFill>
                  <a:srgbClr val="528DDA"/>
                </a:solidFill>
                <a:latin typeface="Courier New"/>
                <a:ea typeface="Courier New"/>
                <a:cs typeface="Courier New"/>
                <a:sym typeface="Courier New"/>
              </a:rPr>
              <a:t>, </a:t>
            </a:r>
            <a:r>
              <a:rPr lang="en-US" dirty="0" smtClean="0">
                <a:solidFill>
                  <a:srgbClr val="528DDA"/>
                </a:solidFill>
                <a:latin typeface="Courier New"/>
                <a:ea typeface="Courier New"/>
                <a:cs typeface="Courier New"/>
                <a:sym typeface="Courier New"/>
              </a:rPr>
              <a:t>“taxonomy.csv”)</a:t>
            </a:r>
          </a:p>
          <a:p>
            <a:pPr marL="228600" lvl="0" indent="-228600">
              <a:buClr>
                <a:srgbClr val="528DDA"/>
              </a:buClr>
              <a:buSzPts val="2800"/>
            </a:pPr>
            <a:endParaRPr lang="en-US" dirty="0" smtClean="0">
              <a:solidFill>
                <a:srgbClr val="528DDA"/>
              </a:solidFill>
              <a:latin typeface="Courier New"/>
              <a:ea typeface="Courier New"/>
              <a:cs typeface="Courier New"/>
              <a:sym typeface="Courier New"/>
            </a:endParaRPr>
          </a:p>
          <a:p>
            <a:pPr marL="228600" lvl="0" indent="-228600">
              <a:buClr>
                <a:srgbClr val="528DDA"/>
              </a:buClr>
              <a:buSzPts val="2800"/>
            </a:pPr>
            <a:endParaRPr lang="en-US" dirty="0">
              <a:solidFill>
                <a:srgbClr val="528DDA"/>
              </a:solidFill>
              <a:latin typeface="Courier New"/>
              <a:ea typeface="Courier New"/>
              <a:cs typeface="Courier New"/>
              <a:sym typeface="Courier New"/>
            </a:endParaRPr>
          </a:p>
          <a:p>
            <a:pPr marL="228600" lvl="0" indent="-228600">
              <a:buClr>
                <a:srgbClr val="528DDA"/>
              </a:buClr>
              <a:buSzPts val="2800"/>
            </a:pPr>
            <a:endParaRPr lang="en-US" dirty="0">
              <a:solidFill>
                <a:srgbClr val="528DDA"/>
              </a:solidFill>
              <a:latin typeface="Courier New"/>
              <a:ea typeface="Courier New"/>
              <a:cs typeface="Courier New"/>
              <a:sym typeface="Courier New"/>
            </a:endParaRPr>
          </a:p>
          <a:p>
            <a:pPr marL="0" lvl="0" indent="0" algn="ctr">
              <a:buClr>
                <a:srgbClr val="528DDA"/>
              </a:buClr>
              <a:buSzPts val="2800"/>
              <a:buNone/>
            </a:pPr>
            <a:r>
              <a:rPr lang="en-US" b="1" i="1"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Don’t forget to save your script and your environment! </a:t>
            </a:r>
            <a:endParaRPr b="1" i="1" dirty="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09"/>
        <p:cNvGrpSpPr/>
        <p:nvPr/>
      </p:nvGrpSpPr>
      <p:grpSpPr>
        <a:xfrm>
          <a:off x="0" y="0"/>
          <a:ext cx="0" cy="0"/>
          <a:chOff x="0" y="0"/>
          <a:chExt cx="0" cy="0"/>
        </a:xfrm>
      </p:grpSpPr>
      <p:pic>
        <p:nvPicPr>
          <p:cNvPr id="610" name="Google Shape;610;p6" descr="Diagram&#10;&#10;Description automatically generated"/>
          <p:cNvPicPr preferRelativeResize="0"/>
          <p:nvPr/>
        </p:nvPicPr>
        <p:blipFill rotWithShape="1">
          <a:blip r:embed="rId3">
            <a:alphaModFix/>
          </a:blip>
          <a:srcRect/>
          <a:stretch/>
        </p:blipFill>
        <p:spPr>
          <a:xfrm>
            <a:off x="6922140" y="497317"/>
            <a:ext cx="5097246" cy="3696970"/>
          </a:xfrm>
          <a:prstGeom prst="rect">
            <a:avLst/>
          </a:prstGeom>
          <a:noFill/>
          <a:ln>
            <a:noFill/>
          </a:ln>
        </p:spPr>
      </p:pic>
      <p:sp>
        <p:nvSpPr>
          <p:cNvPr id="611" name="Google Shape;611;p6"/>
          <p:cNvSpPr txBox="1">
            <a:spLocks noGrp="1"/>
          </p:cNvSpPr>
          <p:nvPr>
            <p:ph type="title"/>
          </p:nvPr>
        </p:nvSpPr>
        <p:spPr>
          <a:xfrm>
            <a:off x="123497" y="0"/>
            <a:ext cx="576930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Introduction to Microbial Ecology</a:t>
            </a:r>
            <a:endParaRPr b="1">
              <a:latin typeface="Calibri"/>
              <a:ea typeface="Calibri"/>
              <a:cs typeface="Calibri"/>
              <a:sym typeface="Calibri"/>
            </a:endParaRPr>
          </a:p>
        </p:txBody>
      </p:sp>
      <p:sp>
        <p:nvSpPr>
          <p:cNvPr id="612" name="Google Shape;612;p6"/>
          <p:cNvSpPr txBox="1">
            <a:spLocks noGrp="1"/>
          </p:cNvSpPr>
          <p:nvPr>
            <p:ph type="body" idx="1"/>
          </p:nvPr>
        </p:nvSpPr>
        <p:spPr>
          <a:xfrm>
            <a:off x="123497" y="1676312"/>
            <a:ext cx="6482186" cy="144481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i="1"/>
              <a:t>What is it? </a:t>
            </a:r>
            <a:endParaRPr/>
          </a:p>
          <a:p>
            <a:pPr marL="685800" lvl="1" indent="-228600" algn="l" rtl="0">
              <a:lnSpc>
                <a:spcPct val="90000"/>
              </a:lnSpc>
              <a:spcBef>
                <a:spcPts val="500"/>
              </a:spcBef>
              <a:spcAft>
                <a:spcPts val="0"/>
              </a:spcAft>
              <a:buClr>
                <a:schemeClr val="dk1"/>
              </a:buClr>
              <a:buSzPts val="2400"/>
              <a:buChar char="•"/>
            </a:pPr>
            <a:r>
              <a:rPr lang="en-US"/>
              <a:t>Research focused on studying microbial life in the environment. </a:t>
            </a:r>
            <a:endParaRPr/>
          </a:p>
          <a:p>
            <a:pPr marL="457200" lvl="1" indent="0" algn="l" rtl="0">
              <a:lnSpc>
                <a:spcPct val="90000"/>
              </a:lnSpc>
              <a:spcBef>
                <a:spcPts val="500"/>
              </a:spcBef>
              <a:spcAft>
                <a:spcPts val="0"/>
              </a:spcAft>
              <a:buClr>
                <a:schemeClr val="dk1"/>
              </a:buClr>
              <a:buSzPts val="2400"/>
              <a:buNone/>
            </a:pPr>
            <a:r>
              <a:rPr lang="en-US"/>
              <a:t>(</a:t>
            </a:r>
            <a:r>
              <a:rPr lang="en-US" i="1" u="sng"/>
              <a:t>Exploring the invisible worlds under our feet</a:t>
            </a:r>
            <a:r>
              <a:rPr lang="en-US"/>
              <a:t>)</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sp>
        <p:nvSpPr>
          <p:cNvPr id="613" name="Google Shape;613;p6"/>
          <p:cNvSpPr txBox="1"/>
          <p:nvPr/>
        </p:nvSpPr>
        <p:spPr>
          <a:xfrm>
            <a:off x="123497" y="3598879"/>
            <a:ext cx="6918434" cy="144481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Why is it important? </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Microbes perform crucial ecosystem services. </a:t>
            </a:r>
            <a:endParaRPr/>
          </a:p>
          <a:p>
            <a:pPr marL="457200" marR="0" lvl="1" indent="0" algn="l" rtl="0">
              <a:lnSpc>
                <a:spcPct val="90000"/>
              </a:lnSpc>
              <a:spcBef>
                <a:spcPts val="50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a:t>
            </a:r>
            <a:r>
              <a:rPr lang="en-US" sz="2400" b="0" i="1" u="sng" strike="noStrike" cap="none">
                <a:solidFill>
                  <a:schemeClr val="dk1"/>
                </a:solidFill>
                <a:latin typeface="Calibri"/>
                <a:ea typeface="Calibri"/>
                <a:cs typeface="Calibri"/>
                <a:sym typeface="Calibri"/>
              </a:rPr>
              <a:t>healthy microbes = healthy soils</a:t>
            </a:r>
            <a:r>
              <a:rPr lang="en-US" sz="2400" b="0" i="0" u="none" strike="noStrike" cap="none">
                <a:solidFill>
                  <a:schemeClr val="dk1"/>
                </a:solidFill>
                <a:latin typeface="Calibri"/>
                <a:ea typeface="Calibri"/>
                <a:cs typeface="Calibri"/>
                <a:sym typeface="Calibri"/>
              </a:rPr>
              <a:t>)</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614" name="Google Shape;614;p6"/>
          <p:cNvSpPr txBox="1"/>
          <p:nvPr/>
        </p:nvSpPr>
        <p:spPr>
          <a:xfrm>
            <a:off x="123497" y="5181688"/>
            <a:ext cx="6918434" cy="144481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How do we study it? </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We use </a:t>
            </a:r>
            <a:r>
              <a:rPr lang="en-US" sz="2400" b="0" i="1" u="sng" strike="noStrike" cap="none">
                <a:solidFill>
                  <a:schemeClr val="dk1"/>
                </a:solidFill>
                <a:latin typeface="Calibri"/>
                <a:ea typeface="Calibri"/>
                <a:cs typeface="Calibri"/>
                <a:sym typeface="Calibri"/>
              </a:rPr>
              <a:t>Next-Generation Sequencing (NGS)</a:t>
            </a:r>
            <a:r>
              <a:rPr lang="en-US" sz="2400" b="0" i="0" u="none" strike="noStrike" cap="none">
                <a:solidFill>
                  <a:schemeClr val="dk1"/>
                </a:solidFill>
                <a:latin typeface="Calibri"/>
                <a:ea typeface="Calibri"/>
                <a:cs typeface="Calibri"/>
                <a:sym typeface="Calibri"/>
              </a:rPr>
              <a:t> to look at the unculturable microbial majority.  </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pic>
        <p:nvPicPr>
          <p:cNvPr id="615" name="Google Shape;615;p6"/>
          <p:cNvPicPr preferRelativeResize="0"/>
          <p:nvPr/>
        </p:nvPicPr>
        <p:blipFill rotWithShape="1">
          <a:blip r:embed="rId4">
            <a:alphaModFix/>
          </a:blip>
          <a:srcRect/>
          <a:stretch/>
        </p:blipFill>
        <p:spPr>
          <a:xfrm>
            <a:off x="9529275" y="4303134"/>
            <a:ext cx="1461045" cy="2299436"/>
          </a:xfrm>
          <a:prstGeom prst="rect">
            <a:avLst/>
          </a:prstGeom>
          <a:noFill/>
          <a:ln>
            <a:noFill/>
          </a:ln>
        </p:spPr>
      </p:pic>
      <p:sp>
        <p:nvSpPr>
          <p:cNvPr id="616" name="Google Shape;616;p6"/>
          <p:cNvSpPr/>
          <p:nvPr/>
        </p:nvSpPr>
        <p:spPr>
          <a:xfrm rot="6762464">
            <a:off x="9581424" y="5196429"/>
            <a:ext cx="351453" cy="942692"/>
          </a:xfrm>
          <a:prstGeom prst="triangle">
            <a:avLst>
              <a:gd name="adj" fmla="val 59456"/>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6"/>
          <p:cNvSpPr/>
          <p:nvPr/>
        </p:nvSpPr>
        <p:spPr>
          <a:xfrm>
            <a:off x="7930844" y="4594549"/>
            <a:ext cx="1461046" cy="1309547"/>
          </a:xfrm>
          <a:prstGeom prst="donut">
            <a:avLst>
              <a:gd name="adj" fmla="val 4575"/>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6"/>
          <p:cNvSpPr txBox="1"/>
          <p:nvPr/>
        </p:nvSpPr>
        <p:spPr>
          <a:xfrm>
            <a:off x="8067479" y="4594549"/>
            <a:ext cx="118777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a:solidFill>
                  <a:srgbClr val="FF0000"/>
                </a:solidFill>
                <a:latin typeface="Calibri"/>
                <a:ea typeface="Calibri"/>
                <a:cs typeface="Calibri"/>
                <a:sym typeface="Calibri"/>
              </a:rPr>
              <a:t>?</a:t>
            </a:r>
            <a:endParaRPr sz="8000">
              <a:solidFill>
                <a:srgbClr val="FF0000"/>
              </a:solidFill>
              <a:latin typeface="Calibri"/>
              <a:ea typeface="Calibri"/>
              <a:cs typeface="Calibri"/>
              <a:sym typeface="Calibri"/>
            </a:endParaRPr>
          </a:p>
        </p:txBody>
      </p:sp>
      <p:sp>
        <p:nvSpPr>
          <p:cNvPr id="619" name="Google Shape;619;p6"/>
          <p:cNvSpPr txBox="1"/>
          <p:nvPr/>
        </p:nvSpPr>
        <p:spPr>
          <a:xfrm>
            <a:off x="6922140" y="189540"/>
            <a:ext cx="44443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sng" strike="noStrike">
                <a:solidFill>
                  <a:srgbClr val="A5A5A5"/>
                </a:solidFill>
                <a:latin typeface="Helvetica Neue"/>
                <a:ea typeface="Helvetica Neue"/>
                <a:cs typeface="Helvetica Neue"/>
                <a:sym typeface="Helvetica Neue"/>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https://doi.org/10.1016/j.tim.2022.04.006</a:t>
            </a:r>
            <a:endParaRPr sz="1400">
              <a:solidFill>
                <a:srgbClr val="A5A5A5"/>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24"/>
        <p:cNvGrpSpPr/>
        <p:nvPr/>
      </p:nvGrpSpPr>
      <p:grpSpPr>
        <a:xfrm>
          <a:off x="0" y="0"/>
          <a:ext cx="0" cy="0"/>
          <a:chOff x="0" y="0"/>
          <a:chExt cx="0" cy="0"/>
        </a:xfrm>
      </p:grpSpPr>
      <p:sp>
        <p:nvSpPr>
          <p:cNvPr id="625" name="Google Shape;625;p7"/>
          <p:cNvSpPr txBox="1">
            <a:spLocks noGrp="1"/>
          </p:cNvSpPr>
          <p:nvPr>
            <p:ph type="title"/>
          </p:nvPr>
        </p:nvSpPr>
        <p:spPr>
          <a:xfrm>
            <a:off x="474908" y="210000"/>
            <a:ext cx="6747417" cy="134001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The Microbial Ecology of the Namib desert</a:t>
            </a:r>
            <a:endParaRPr b="1">
              <a:latin typeface="Calibri"/>
              <a:ea typeface="Calibri"/>
              <a:cs typeface="Calibri"/>
              <a:sym typeface="Calibri"/>
            </a:endParaRPr>
          </a:p>
        </p:txBody>
      </p:sp>
      <p:sp>
        <p:nvSpPr>
          <p:cNvPr id="626" name="Google Shape;626;p7"/>
          <p:cNvSpPr txBox="1">
            <a:spLocks noGrp="1"/>
          </p:cNvSpPr>
          <p:nvPr>
            <p:ph type="body" idx="1"/>
          </p:nvPr>
        </p:nvSpPr>
        <p:spPr>
          <a:xfrm>
            <a:off x="474908" y="1980750"/>
            <a:ext cx="6303270" cy="46672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The Namib desert is a hyper-arid ecosyste, with challenging conditions for most forms of life.</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b="1" u="sng"/>
              <a:t>Microorganisms dominate and drive the nutrient cycles in this environment.</a:t>
            </a:r>
            <a:endParaRPr sz="2000"/>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They live in the open soils as well as cryptic refugia. </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By studying the microbial ecology of this system, we understand what microbes are important players in the ecosystem cycles.</a:t>
            </a:r>
            <a:endParaRPr/>
          </a:p>
        </p:txBody>
      </p:sp>
      <p:pic>
        <p:nvPicPr>
          <p:cNvPr id="627" name="Google Shape;627;p7"/>
          <p:cNvPicPr preferRelativeResize="0"/>
          <p:nvPr/>
        </p:nvPicPr>
        <p:blipFill rotWithShape="1">
          <a:blip r:embed="rId3">
            <a:alphaModFix/>
          </a:blip>
          <a:srcRect l="16301" t="12830" r="12450" b="7595"/>
          <a:stretch/>
        </p:blipFill>
        <p:spPr>
          <a:xfrm>
            <a:off x="7634920" y="379356"/>
            <a:ext cx="3219982" cy="2598155"/>
          </a:xfrm>
          <a:prstGeom prst="rect">
            <a:avLst/>
          </a:prstGeom>
          <a:noFill/>
          <a:ln>
            <a:noFill/>
          </a:ln>
        </p:spPr>
      </p:pic>
      <p:pic>
        <p:nvPicPr>
          <p:cNvPr id="628" name="Google Shape;628;p7" descr="A graph of different colored bars&#10;&#10;Description automatically generated"/>
          <p:cNvPicPr preferRelativeResize="0"/>
          <p:nvPr/>
        </p:nvPicPr>
        <p:blipFill rotWithShape="1">
          <a:blip r:embed="rId4">
            <a:alphaModFix/>
          </a:blip>
          <a:srcRect/>
          <a:stretch/>
        </p:blipFill>
        <p:spPr>
          <a:xfrm>
            <a:off x="7634920" y="3880489"/>
            <a:ext cx="3679902" cy="2767511"/>
          </a:xfrm>
          <a:prstGeom prst="rect">
            <a:avLst/>
          </a:prstGeom>
          <a:noFill/>
          <a:ln>
            <a:noFill/>
          </a:ln>
        </p:spPr>
      </p:pic>
      <p:sp>
        <p:nvSpPr>
          <p:cNvPr id="629" name="Google Shape;629;p7"/>
          <p:cNvSpPr/>
          <p:nvPr/>
        </p:nvSpPr>
        <p:spPr>
          <a:xfrm rot="5400000">
            <a:off x="8884274" y="3117631"/>
            <a:ext cx="721274" cy="622738"/>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7"/>
          <p:cNvSpPr/>
          <p:nvPr/>
        </p:nvSpPr>
        <p:spPr>
          <a:xfrm rot="-2497602">
            <a:off x="9645736" y="3924446"/>
            <a:ext cx="1348587" cy="422466"/>
          </a:xfrm>
          <a:prstGeom prst="rightArrow">
            <a:avLst>
              <a:gd name="adj1" fmla="val 50000"/>
              <a:gd name="adj2"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7"/>
          <p:cNvSpPr txBox="1"/>
          <p:nvPr/>
        </p:nvSpPr>
        <p:spPr>
          <a:xfrm>
            <a:off x="10239212" y="3253029"/>
            <a:ext cx="18511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50"/>
                </a:solidFill>
                <a:latin typeface="Calibri"/>
                <a:ea typeface="Calibri"/>
                <a:cs typeface="Calibri"/>
                <a:sym typeface="Calibri"/>
              </a:rPr>
              <a:t>Cyanobacteria</a:t>
            </a:r>
            <a:endParaRPr sz="1800" b="1">
              <a:solidFill>
                <a:srgbClr val="00B050"/>
              </a:solidFill>
              <a:latin typeface="Calibri"/>
              <a:ea typeface="Calibri"/>
              <a:cs typeface="Calibri"/>
              <a:sym typeface="Calibri"/>
            </a:endParaRPr>
          </a:p>
        </p:txBody>
      </p:sp>
      <p:sp>
        <p:nvSpPr>
          <p:cNvPr id="632" name="Google Shape;632;p7"/>
          <p:cNvSpPr txBox="1"/>
          <p:nvPr/>
        </p:nvSpPr>
        <p:spPr>
          <a:xfrm>
            <a:off x="7623768" y="26752"/>
            <a:ext cx="18511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Hypolith</a:t>
            </a:r>
            <a:endParaRPr sz="18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29"/>
                                        </p:tgtEl>
                                        <p:attrNameLst>
                                          <p:attrName>style.visibility</p:attrName>
                                        </p:attrNameLst>
                                      </p:cBhvr>
                                      <p:to>
                                        <p:strVal val="visible"/>
                                      </p:to>
                                    </p:set>
                                    <p:animEffect transition="in" filter="fade">
                                      <p:cBhvr>
                                        <p:cTn id="13" dur="500"/>
                                        <p:tgtEl>
                                          <p:spTgt spid="629"/>
                                        </p:tgtEl>
                                      </p:cBhvr>
                                    </p:animEffect>
                                  </p:childTnLst>
                                </p:cTn>
                              </p:par>
                              <p:par>
                                <p:cTn id="14" presetID="10" presetClass="entr" presetSubtype="0" fill="hold" nodeType="withEffect">
                                  <p:stCondLst>
                                    <p:cond delay="0"/>
                                  </p:stCondLst>
                                  <p:childTnLst>
                                    <p:set>
                                      <p:cBhvr>
                                        <p:cTn id="15" dur="1" fill="hold">
                                          <p:stCondLst>
                                            <p:cond delay="0"/>
                                          </p:stCondLst>
                                        </p:cTn>
                                        <p:tgtEl>
                                          <p:spTgt spid="628"/>
                                        </p:tgtEl>
                                        <p:attrNameLst>
                                          <p:attrName>style.visibility</p:attrName>
                                        </p:attrNameLst>
                                      </p:cBhvr>
                                      <p:to>
                                        <p:strVal val="visible"/>
                                      </p:to>
                                    </p:set>
                                    <p:animEffect transition="in" filter="fade">
                                      <p:cBhvr>
                                        <p:cTn id="16" dur="500"/>
                                        <p:tgtEl>
                                          <p:spTgt spid="6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30"/>
                                        </p:tgtEl>
                                        <p:attrNameLst>
                                          <p:attrName>style.visibility</p:attrName>
                                        </p:attrNameLst>
                                      </p:cBhvr>
                                      <p:to>
                                        <p:strVal val="visible"/>
                                      </p:to>
                                    </p:set>
                                    <p:animEffect transition="in" filter="fade">
                                      <p:cBhvr>
                                        <p:cTn id="21" dur="500"/>
                                        <p:tgtEl>
                                          <p:spTgt spid="630"/>
                                        </p:tgtEl>
                                      </p:cBhvr>
                                    </p:animEffect>
                                  </p:childTnLst>
                                </p:cTn>
                              </p:par>
                              <p:par>
                                <p:cTn id="22" presetID="10" presetClass="entr" presetSubtype="0" fill="hold" nodeType="withEffect">
                                  <p:stCondLst>
                                    <p:cond delay="0"/>
                                  </p:stCondLst>
                                  <p:childTnLst>
                                    <p:set>
                                      <p:cBhvr>
                                        <p:cTn id="23" dur="1" fill="hold">
                                          <p:stCondLst>
                                            <p:cond delay="0"/>
                                          </p:stCondLst>
                                        </p:cTn>
                                        <p:tgtEl>
                                          <p:spTgt spid="631"/>
                                        </p:tgtEl>
                                        <p:attrNameLst>
                                          <p:attrName>style.visibility</p:attrName>
                                        </p:attrNameLst>
                                      </p:cBhvr>
                                      <p:to>
                                        <p:strVal val="visible"/>
                                      </p:to>
                                    </p:set>
                                    <p:animEffect transition="in" filter="fade">
                                      <p:cBhvr>
                                        <p:cTn id="24" dur="500"/>
                                        <p:tgtEl>
                                          <p:spTgt spid="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37"/>
        <p:cNvGrpSpPr/>
        <p:nvPr/>
      </p:nvGrpSpPr>
      <p:grpSpPr>
        <a:xfrm>
          <a:off x="0" y="0"/>
          <a:ext cx="0" cy="0"/>
          <a:chOff x="0" y="0"/>
          <a:chExt cx="0" cy="0"/>
        </a:xfrm>
      </p:grpSpPr>
      <p:sp>
        <p:nvSpPr>
          <p:cNvPr id="638" name="Google Shape;638;p8"/>
          <p:cNvSpPr/>
          <p:nvPr/>
        </p:nvSpPr>
        <p:spPr>
          <a:xfrm>
            <a:off x="7332805" y="2387302"/>
            <a:ext cx="3851893" cy="2882444"/>
          </a:xfrm>
          <a:prstGeom prst="triangle">
            <a:avLst>
              <a:gd name="adj" fmla="val 49914"/>
            </a:avLst>
          </a:prstGeom>
          <a:gradFill>
            <a:gsLst>
              <a:gs pos="0">
                <a:srgbClr val="7033A2"/>
              </a:gs>
              <a:gs pos="8000">
                <a:srgbClr val="7033A2"/>
              </a:gs>
              <a:gs pos="41000">
                <a:srgbClr val="7033A2">
                  <a:alpha val="29803"/>
                </a:srgbClr>
              </a:gs>
              <a:gs pos="100000">
                <a:srgbClr val="7033A2">
                  <a:alpha val="0"/>
                </a:srgbClr>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9" name="Google Shape;639;p8"/>
          <p:cNvSpPr/>
          <p:nvPr/>
        </p:nvSpPr>
        <p:spPr>
          <a:xfrm>
            <a:off x="7345279" y="2407165"/>
            <a:ext cx="3839419" cy="2862024"/>
          </a:xfrm>
          <a:prstGeom prst="triangle">
            <a:avLst>
              <a:gd name="adj" fmla="val 49915"/>
            </a:avLst>
          </a:prstGeom>
          <a:gradFill>
            <a:gsLst>
              <a:gs pos="0">
                <a:srgbClr val="0070C0"/>
              </a:gs>
              <a:gs pos="8000">
                <a:srgbClr val="0070C0"/>
              </a:gs>
              <a:gs pos="50000">
                <a:srgbClr val="0070C0">
                  <a:alpha val="38823"/>
                </a:srgbClr>
              </a:gs>
              <a:gs pos="72882">
                <a:srgbClr val="0070C0">
                  <a:alpha val="5882"/>
                </a:srgbClr>
              </a:gs>
              <a:gs pos="91000">
                <a:srgbClr val="0070C0">
                  <a:alpha val="0"/>
                </a:srgbClr>
              </a:gs>
              <a:gs pos="100000">
                <a:srgbClr val="0070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0" name="Google Shape;640;p8"/>
          <p:cNvSpPr txBox="1">
            <a:spLocks noGrp="1"/>
          </p:cNvSpPr>
          <p:nvPr>
            <p:ph type="title"/>
          </p:nvPr>
        </p:nvSpPr>
        <p:spPr>
          <a:xfrm>
            <a:off x="266700" y="-1873"/>
            <a:ext cx="10515600" cy="10821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Next generation sequencing (NGS)</a:t>
            </a:r>
            <a:endParaRPr b="1">
              <a:latin typeface="Calibri"/>
              <a:ea typeface="Calibri"/>
              <a:cs typeface="Calibri"/>
              <a:sym typeface="Calibri"/>
            </a:endParaRPr>
          </a:p>
        </p:txBody>
      </p:sp>
      <p:sp>
        <p:nvSpPr>
          <p:cNvPr id="641" name="Google Shape;641;p8"/>
          <p:cNvSpPr txBox="1">
            <a:spLocks noGrp="1"/>
          </p:cNvSpPr>
          <p:nvPr>
            <p:ph type="body" idx="1"/>
          </p:nvPr>
        </p:nvSpPr>
        <p:spPr>
          <a:xfrm>
            <a:off x="398613" y="1312165"/>
            <a:ext cx="5816084" cy="466725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000"/>
              <a:buChar char="•"/>
            </a:pPr>
            <a:r>
              <a:rPr lang="en-US" sz="2000"/>
              <a:t>We use NGS platforms to look at the genetic material (DNA, RNA) in our environment.</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b="1" u="sng"/>
              <a:t>NGS</a:t>
            </a:r>
            <a:r>
              <a:rPr lang="en-US" sz="2000"/>
              <a:t> allows high-throughput </a:t>
            </a:r>
            <a:r>
              <a:rPr lang="en-US" sz="2000" b="1" u="sng"/>
              <a:t>parallel sequencing </a:t>
            </a:r>
            <a:r>
              <a:rPr lang="en-US" sz="2000"/>
              <a:t>of many genetic fragments </a:t>
            </a:r>
            <a:endParaRPr/>
          </a:p>
          <a:p>
            <a:pPr marL="228600" lvl="0" indent="-228600" algn="l" rtl="0">
              <a:lnSpc>
                <a:spcPct val="90000"/>
              </a:lnSpc>
              <a:spcBef>
                <a:spcPts val="1000"/>
              </a:spcBef>
              <a:spcAft>
                <a:spcPts val="0"/>
              </a:spcAft>
              <a:buClr>
                <a:schemeClr val="dk1"/>
              </a:buClr>
              <a:buSzPts val="2000"/>
              <a:buChar char="•"/>
            </a:pPr>
            <a:r>
              <a:rPr lang="en-US" sz="2000" b="1"/>
              <a:t>Sanger</a:t>
            </a:r>
            <a:r>
              <a:rPr lang="en-US" sz="2000"/>
              <a:t> sequencing methods sequence a </a:t>
            </a:r>
            <a:r>
              <a:rPr lang="en-US" sz="2000" b="1" u="sng"/>
              <a:t>single </a:t>
            </a:r>
            <a:r>
              <a:rPr lang="en-US" sz="2000"/>
              <a:t>genetic fragment at a time.  </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Several approaches to NGS: </a:t>
            </a:r>
            <a:endParaRPr/>
          </a:p>
          <a:p>
            <a:pPr marL="685800" lvl="1" indent="-228600" algn="l" rtl="0">
              <a:lnSpc>
                <a:spcPct val="90000"/>
              </a:lnSpc>
              <a:spcBef>
                <a:spcPts val="500"/>
              </a:spcBef>
              <a:spcAft>
                <a:spcPts val="0"/>
              </a:spcAft>
              <a:buClr>
                <a:schemeClr val="dk1"/>
              </a:buClr>
              <a:buSzPts val="2000"/>
              <a:buChar char="•"/>
            </a:pPr>
            <a:r>
              <a:rPr lang="en-US" sz="2000" i="1" u="sng"/>
              <a:t>Amplicon (DNA): </a:t>
            </a:r>
            <a:r>
              <a:rPr lang="en-US" sz="2000"/>
              <a:t>targeted sequencing of a gene marker. </a:t>
            </a:r>
            <a:endParaRPr/>
          </a:p>
          <a:p>
            <a:pPr marL="685800" lvl="1" indent="-228600" algn="l" rtl="0">
              <a:lnSpc>
                <a:spcPct val="90000"/>
              </a:lnSpc>
              <a:spcBef>
                <a:spcPts val="500"/>
              </a:spcBef>
              <a:spcAft>
                <a:spcPts val="0"/>
              </a:spcAft>
              <a:buClr>
                <a:schemeClr val="dk1"/>
              </a:buClr>
              <a:buSzPts val="2000"/>
              <a:buChar char="•"/>
            </a:pPr>
            <a:r>
              <a:rPr lang="en-US" sz="2000" i="1" u="sng"/>
              <a:t>Shotgun metagenomics (DNA)</a:t>
            </a:r>
            <a:r>
              <a:rPr lang="en-US" sz="2000"/>
              <a:t>: sequencing of total DNA in a sample </a:t>
            </a:r>
            <a:endParaRPr/>
          </a:p>
          <a:p>
            <a:pPr marL="685800" lvl="1" indent="-228600" algn="l" rtl="0">
              <a:lnSpc>
                <a:spcPct val="90000"/>
              </a:lnSpc>
              <a:spcBef>
                <a:spcPts val="500"/>
              </a:spcBef>
              <a:spcAft>
                <a:spcPts val="0"/>
              </a:spcAft>
              <a:buClr>
                <a:schemeClr val="dk1"/>
              </a:buClr>
              <a:buSzPts val="2000"/>
              <a:buChar char="•"/>
            </a:pPr>
            <a:r>
              <a:rPr lang="en-US" sz="2000" i="1" u="sng"/>
              <a:t>Transcriptomics (RNA)</a:t>
            </a:r>
            <a:r>
              <a:rPr lang="en-US" sz="2000"/>
              <a:t>: Sequencing of total RNA in a sample. </a:t>
            </a:r>
            <a:endParaRPr/>
          </a:p>
        </p:txBody>
      </p:sp>
      <p:sp>
        <p:nvSpPr>
          <p:cNvPr id="642" name="Google Shape;642;p8"/>
          <p:cNvSpPr/>
          <p:nvPr/>
        </p:nvSpPr>
        <p:spPr>
          <a:xfrm>
            <a:off x="0" y="6484987"/>
            <a:ext cx="48853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222222"/>
                </a:solidFill>
                <a:latin typeface="Arial"/>
                <a:ea typeface="Arial"/>
                <a:cs typeface="Arial"/>
                <a:sym typeface="Arial"/>
              </a:rPr>
              <a:t>Read more! https://doi.org/10.1038/nrg.2016.49</a:t>
            </a:r>
            <a:endParaRPr sz="1800" b="1" u="sng">
              <a:solidFill>
                <a:schemeClr val="dk1"/>
              </a:solidFill>
              <a:latin typeface="Calibri"/>
              <a:ea typeface="Calibri"/>
              <a:cs typeface="Calibri"/>
              <a:sym typeface="Calibri"/>
            </a:endParaRPr>
          </a:p>
        </p:txBody>
      </p:sp>
      <p:sp>
        <p:nvSpPr>
          <p:cNvPr id="643" name="Google Shape;643;p8"/>
          <p:cNvSpPr txBox="1"/>
          <p:nvPr/>
        </p:nvSpPr>
        <p:spPr>
          <a:xfrm>
            <a:off x="8255225" y="1859696"/>
            <a:ext cx="203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Taxonomy</a:t>
            </a:r>
            <a:endParaRPr sz="2000" b="1">
              <a:solidFill>
                <a:schemeClr val="dk1"/>
              </a:solidFill>
              <a:latin typeface="Calibri"/>
              <a:ea typeface="Calibri"/>
              <a:cs typeface="Calibri"/>
              <a:sym typeface="Calibri"/>
            </a:endParaRPr>
          </a:p>
        </p:txBody>
      </p:sp>
      <p:sp>
        <p:nvSpPr>
          <p:cNvPr id="644" name="Google Shape;644;p8"/>
          <p:cNvSpPr txBox="1"/>
          <p:nvPr/>
        </p:nvSpPr>
        <p:spPr>
          <a:xfrm rot="-2956604">
            <a:off x="10418871" y="5234791"/>
            <a:ext cx="203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Function</a:t>
            </a:r>
            <a:endParaRPr sz="2000" b="1">
              <a:solidFill>
                <a:schemeClr val="dk1"/>
              </a:solidFill>
              <a:latin typeface="Calibri"/>
              <a:ea typeface="Calibri"/>
              <a:cs typeface="Calibri"/>
              <a:sym typeface="Calibri"/>
            </a:endParaRPr>
          </a:p>
        </p:txBody>
      </p:sp>
      <p:sp>
        <p:nvSpPr>
          <p:cNvPr id="645" name="Google Shape;645;p8"/>
          <p:cNvSpPr txBox="1"/>
          <p:nvPr/>
        </p:nvSpPr>
        <p:spPr>
          <a:xfrm rot="2869094">
            <a:off x="6163936" y="5263008"/>
            <a:ext cx="203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Response</a:t>
            </a:r>
            <a:endParaRPr sz="2000" b="1">
              <a:solidFill>
                <a:schemeClr val="dk1"/>
              </a:solidFill>
              <a:latin typeface="Calibri"/>
              <a:ea typeface="Calibri"/>
              <a:cs typeface="Calibri"/>
              <a:sym typeface="Calibri"/>
            </a:endParaRPr>
          </a:p>
        </p:txBody>
      </p:sp>
      <p:sp>
        <p:nvSpPr>
          <p:cNvPr id="646" name="Google Shape;646;p8"/>
          <p:cNvSpPr/>
          <p:nvPr/>
        </p:nvSpPr>
        <p:spPr>
          <a:xfrm>
            <a:off x="7345279" y="2407722"/>
            <a:ext cx="3851893" cy="2862024"/>
          </a:xfrm>
          <a:prstGeom prst="triangle">
            <a:avLst>
              <a:gd name="adj"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7" name="Google Shape;647;p8"/>
          <p:cNvSpPr txBox="1"/>
          <p:nvPr/>
        </p:nvSpPr>
        <p:spPr>
          <a:xfrm rot="-3317700">
            <a:off x="7464633" y="2760897"/>
            <a:ext cx="21336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0070C0"/>
                </a:solidFill>
                <a:latin typeface="Calibri"/>
                <a:ea typeface="Calibri"/>
                <a:cs typeface="Calibri"/>
                <a:sym typeface="Calibri"/>
              </a:rPr>
              <a:t>Amplicon</a:t>
            </a:r>
            <a:endParaRPr sz="2000" b="1">
              <a:solidFill>
                <a:srgbClr val="0070C0"/>
              </a:solidFill>
              <a:latin typeface="Calibri"/>
              <a:ea typeface="Calibri"/>
              <a:cs typeface="Calibri"/>
              <a:sym typeface="Calibri"/>
            </a:endParaRPr>
          </a:p>
        </p:txBody>
      </p:sp>
      <p:sp>
        <p:nvSpPr>
          <p:cNvPr id="648" name="Google Shape;648;p8"/>
          <p:cNvSpPr txBox="1"/>
          <p:nvPr/>
        </p:nvSpPr>
        <p:spPr>
          <a:xfrm rot="3278152">
            <a:off x="9868818" y="3802329"/>
            <a:ext cx="21336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92D050"/>
                </a:solidFill>
                <a:latin typeface="Calibri"/>
                <a:ea typeface="Calibri"/>
                <a:cs typeface="Calibri"/>
                <a:sym typeface="Calibri"/>
              </a:rPr>
              <a:t>Shotgun metagenomics</a:t>
            </a:r>
            <a:endParaRPr sz="2000" b="1">
              <a:solidFill>
                <a:srgbClr val="92D050"/>
              </a:solidFill>
              <a:latin typeface="Calibri"/>
              <a:ea typeface="Calibri"/>
              <a:cs typeface="Calibri"/>
              <a:sym typeface="Calibri"/>
            </a:endParaRPr>
          </a:p>
        </p:txBody>
      </p:sp>
      <p:sp>
        <p:nvSpPr>
          <p:cNvPr id="649" name="Google Shape;649;p8"/>
          <p:cNvSpPr txBox="1"/>
          <p:nvPr/>
        </p:nvSpPr>
        <p:spPr>
          <a:xfrm>
            <a:off x="7332805" y="5377592"/>
            <a:ext cx="21336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7030A0"/>
                </a:solidFill>
                <a:latin typeface="Calibri"/>
                <a:ea typeface="Calibri"/>
                <a:cs typeface="Calibri"/>
                <a:sym typeface="Calibri"/>
              </a:rPr>
              <a:t>Transcriptomics</a:t>
            </a:r>
            <a:endParaRPr sz="2000" b="1">
              <a:solidFill>
                <a:srgbClr val="7030A0"/>
              </a:solidFill>
              <a:latin typeface="Calibri"/>
              <a:ea typeface="Calibri"/>
              <a:cs typeface="Calibri"/>
              <a:sym typeface="Calibri"/>
            </a:endParaRPr>
          </a:p>
        </p:txBody>
      </p:sp>
      <p:sp>
        <p:nvSpPr>
          <p:cNvPr id="650" name="Google Shape;650;p8"/>
          <p:cNvSpPr/>
          <p:nvPr/>
        </p:nvSpPr>
        <p:spPr>
          <a:xfrm>
            <a:off x="7333497" y="2374007"/>
            <a:ext cx="3851893" cy="2882444"/>
          </a:xfrm>
          <a:prstGeom prst="triangle">
            <a:avLst>
              <a:gd name="adj" fmla="val 49914"/>
            </a:avLst>
          </a:prstGeom>
          <a:gradFill>
            <a:gsLst>
              <a:gs pos="0">
                <a:srgbClr val="92D050"/>
              </a:gs>
              <a:gs pos="17000">
                <a:srgbClr val="92D050"/>
              </a:gs>
              <a:gs pos="55000">
                <a:srgbClr val="92D050">
                  <a:alpha val="0"/>
                </a:srgbClr>
              </a:gs>
              <a:gs pos="84000">
                <a:srgbClr val="92D050">
                  <a:alpha val="0"/>
                </a:srgbClr>
              </a:gs>
              <a:gs pos="100000">
                <a:srgbClr val="92D050">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1" name="Google Shape;651;p8"/>
          <p:cNvSpPr txBox="1"/>
          <p:nvPr/>
        </p:nvSpPr>
        <p:spPr>
          <a:xfrm>
            <a:off x="8073527" y="1426856"/>
            <a:ext cx="239539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latin typeface="Calibri"/>
                <a:ea typeface="Calibri"/>
                <a:cs typeface="Calibri"/>
                <a:sym typeface="Calibri"/>
              </a:rPr>
              <a:t>Who are they?</a:t>
            </a:r>
            <a:endParaRPr sz="2000" b="1">
              <a:solidFill>
                <a:srgbClr val="FF0000"/>
              </a:solidFill>
              <a:latin typeface="Calibri"/>
              <a:ea typeface="Calibri"/>
              <a:cs typeface="Calibri"/>
              <a:sym typeface="Calibri"/>
            </a:endParaRPr>
          </a:p>
        </p:txBody>
      </p:sp>
      <p:sp>
        <p:nvSpPr>
          <p:cNvPr id="652" name="Google Shape;652;p8"/>
          <p:cNvSpPr txBox="1"/>
          <p:nvPr/>
        </p:nvSpPr>
        <p:spPr>
          <a:xfrm>
            <a:off x="9796605" y="5942922"/>
            <a:ext cx="239539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latin typeface="Calibri"/>
                <a:ea typeface="Calibri"/>
                <a:cs typeface="Calibri"/>
                <a:sym typeface="Calibri"/>
              </a:rPr>
              <a:t>What are they doing?</a:t>
            </a:r>
            <a:endParaRPr sz="2000" b="1">
              <a:solidFill>
                <a:srgbClr val="FF0000"/>
              </a:solidFill>
              <a:latin typeface="Calibri"/>
              <a:ea typeface="Calibri"/>
              <a:cs typeface="Calibri"/>
              <a:sym typeface="Calibri"/>
            </a:endParaRPr>
          </a:p>
        </p:txBody>
      </p:sp>
      <p:sp>
        <p:nvSpPr>
          <p:cNvPr id="653" name="Google Shape;653;p8"/>
          <p:cNvSpPr txBox="1"/>
          <p:nvPr/>
        </p:nvSpPr>
        <p:spPr>
          <a:xfrm>
            <a:off x="6842839" y="5979415"/>
            <a:ext cx="183349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latin typeface="Calibri"/>
                <a:ea typeface="Calibri"/>
                <a:cs typeface="Calibri"/>
                <a:sym typeface="Calibri"/>
              </a:rPr>
              <a:t>How are they doing it?</a:t>
            </a:r>
            <a:endParaRPr sz="20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58"/>
        <p:cNvGrpSpPr/>
        <p:nvPr/>
      </p:nvGrpSpPr>
      <p:grpSpPr>
        <a:xfrm>
          <a:off x="0" y="0"/>
          <a:ext cx="0" cy="0"/>
          <a:chOff x="0" y="0"/>
          <a:chExt cx="0" cy="0"/>
        </a:xfrm>
      </p:grpSpPr>
      <p:sp>
        <p:nvSpPr>
          <p:cNvPr id="659" name="Google Shape;659;p9"/>
          <p:cNvSpPr txBox="1">
            <a:spLocks noGrp="1"/>
          </p:cNvSpPr>
          <p:nvPr>
            <p:ph type="title"/>
          </p:nvPr>
        </p:nvSpPr>
        <p:spPr>
          <a:xfrm>
            <a:off x="266700" y="-18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NGS platforms</a:t>
            </a:r>
            <a:endParaRPr b="1">
              <a:latin typeface="Calibri"/>
              <a:ea typeface="Calibri"/>
              <a:cs typeface="Calibri"/>
              <a:sym typeface="Calibri"/>
            </a:endParaRPr>
          </a:p>
        </p:txBody>
      </p:sp>
      <p:sp>
        <p:nvSpPr>
          <p:cNvPr id="660" name="Google Shape;660;p9"/>
          <p:cNvSpPr txBox="1">
            <a:spLocks noGrp="1"/>
          </p:cNvSpPr>
          <p:nvPr>
            <p:ph type="body" idx="1"/>
          </p:nvPr>
        </p:nvSpPr>
        <p:spPr>
          <a:xfrm>
            <a:off x="411847" y="1070427"/>
            <a:ext cx="7610271" cy="517282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There are different available platforms to perform NGS.</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u="sng"/>
              <a:t>Short-read sequencing platforms (&lt; 800 bps):</a:t>
            </a:r>
            <a:endParaRPr/>
          </a:p>
          <a:p>
            <a:pPr marL="685800" lvl="1" indent="-228600" algn="l" rtl="0">
              <a:lnSpc>
                <a:spcPct val="90000"/>
              </a:lnSpc>
              <a:spcBef>
                <a:spcPts val="500"/>
              </a:spcBef>
              <a:spcAft>
                <a:spcPts val="0"/>
              </a:spcAft>
              <a:buClr>
                <a:schemeClr val="dk1"/>
              </a:buClr>
              <a:buSzPts val="2000"/>
              <a:buChar char="•"/>
            </a:pPr>
            <a:r>
              <a:rPr lang="en-US" sz="2000" b="1"/>
              <a:t>Illumina Miseq </a:t>
            </a:r>
            <a:r>
              <a:rPr lang="en-US" sz="2000"/>
              <a:t>(300 bps) : Used in amplicon sequencing approaches. </a:t>
            </a:r>
            <a:endParaRPr/>
          </a:p>
          <a:p>
            <a:pPr marL="685800" lvl="1" indent="-228600" algn="l" rtl="0">
              <a:lnSpc>
                <a:spcPct val="90000"/>
              </a:lnSpc>
              <a:spcBef>
                <a:spcPts val="500"/>
              </a:spcBef>
              <a:spcAft>
                <a:spcPts val="0"/>
              </a:spcAft>
              <a:buClr>
                <a:schemeClr val="dk1"/>
              </a:buClr>
              <a:buSzPts val="2000"/>
              <a:buChar char="•"/>
            </a:pPr>
            <a:r>
              <a:rPr lang="en-US" sz="2000"/>
              <a:t>Illumina Hiseq (150 bps): Used in shotgun metagenomics and transcriptomics approaches</a:t>
            </a:r>
            <a:endParaRPr/>
          </a:p>
          <a:p>
            <a:pPr marL="685800" lvl="1" indent="-228600" algn="l" rtl="0">
              <a:lnSpc>
                <a:spcPct val="90000"/>
              </a:lnSpc>
              <a:spcBef>
                <a:spcPts val="500"/>
              </a:spcBef>
              <a:spcAft>
                <a:spcPts val="0"/>
              </a:spcAft>
              <a:buClr>
                <a:schemeClr val="dk1"/>
              </a:buClr>
              <a:buSzPts val="2000"/>
              <a:buChar char="•"/>
            </a:pPr>
            <a:r>
              <a:rPr lang="en-US" sz="2000"/>
              <a:t>Illumina Novaseq (150 or 250 bps): Higher throughput and lower cost than the other two technologies. </a:t>
            </a:r>
            <a:endParaRPr/>
          </a:p>
          <a:p>
            <a:pPr marL="685800" lvl="1" indent="-228600" algn="l" rtl="0">
              <a:lnSpc>
                <a:spcPct val="90000"/>
              </a:lnSpc>
              <a:spcBef>
                <a:spcPts val="500"/>
              </a:spcBef>
              <a:spcAft>
                <a:spcPts val="0"/>
              </a:spcAft>
              <a:buClr>
                <a:schemeClr val="dk1"/>
              </a:buClr>
              <a:buSzPts val="2000"/>
              <a:buChar char="•"/>
            </a:pPr>
            <a:r>
              <a:rPr lang="en-US" sz="2000"/>
              <a:t>MGI (150 bps) : Low-cost alternative with lower error-rates</a:t>
            </a:r>
            <a:endParaRPr/>
          </a:p>
          <a:p>
            <a:pPr marL="228600" lvl="0" indent="-228600" algn="l" rtl="0">
              <a:lnSpc>
                <a:spcPct val="90000"/>
              </a:lnSpc>
              <a:spcBef>
                <a:spcPts val="1000"/>
              </a:spcBef>
              <a:spcAft>
                <a:spcPts val="0"/>
              </a:spcAft>
              <a:buClr>
                <a:schemeClr val="dk1"/>
              </a:buClr>
              <a:buSzPts val="2000"/>
              <a:buChar char="•"/>
            </a:pPr>
            <a:r>
              <a:rPr lang="en-US" sz="2000" u="sng"/>
              <a:t>Long-read sequencing platforms( &gt; 1Kbps):</a:t>
            </a:r>
            <a:endParaRPr/>
          </a:p>
          <a:p>
            <a:pPr marL="685800" lvl="1" indent="-228600" algn="l" rtl="0">
              <a:lnSpc>
                <a:spcPct val="90000"/>
              </a:lnSpc>
              <a:spcBef>
                <a:spcPts val="500"/>
              </a:spcBef>
              <a:spcAft>
                <a:spcPts val="0"/>
              </a:spcAft>
              <a:buClr>
                <a:schemeClr val="dk1"/>
              </a:buClr>
              <a:buSzPts val="2000"/>
              <a:buChar char="•"/>
            </a:pPr>
            <a:r>
              <a:rPr lang="en-US" sz="2000"/>
              <a:t>PacBio: Used in shotgun metagenomics and can generate fragments above 20 Kb; sensitive to degraded DNA</a:t>
            </a:r>
            <a:endParaRPr/>
          </a:p>
          <a:p>
            <a:pPr marL="685800" lvl="1" indent="-228600" algn="l" rtl="0">
              <a:lnSpc>
                <a:spcPct val="90000"/>
              </a:lnSpc>
              <a:spcBef>
                <a:spcPts val="500"/>
              </a:spcBef>
              <a:spcAft>
                <a:spcPts val="0"/>
              </a:spcAft>
              <a:buClr>
                <a:schemeClr val="dk1"/>
              </a:buClr>
              <a:buSzPts val="2000"/>
              <a:buChar char="•"/>
            </a:pPr>
            <a:r>
              <a:rPr lang="en-US" sz="2000"/>
              <a:t>Nanopore sequencers: Portable and can be used in-field; sensitive to quality of DNA extractions. Higher error-rates. </a:t>
            </a:r>
            <a:endParaRPr/>
          </a:p>
        </p:txBody>
      </p:sp>
      <p:sp>
        <p:nvSpPr>
          <p:cNvPr id="661" name="Google Shape;661;p9"/>
          <p:cNvSpPr/>
          <p:nvPr/>
        </p:nvSpPr>
        <p:spPr>
          <a:xfrm>
            <a:off x="0" y="6484987"/>
            <a:ext cx="48853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222222"/>
                </a:solidFill>
                <a:latin typeface="Arial"/>
                <a:ea typeface="Arial"/>
                <a:cs typeface="Arial"/>
                <a:sym typeface="Arial"/>
              </a:rPr>
              <a:t>Read more! https://doi.org/10.1038/nrg.2016.49</a:t>
            </a:r>
            <a:endParaRPr sz="1800" b="1" u="sng">
              <a:solidFill>
                <a:schemeClr val="dk1"/>
              </a:solidFill>
              <a:latin typeface="Calibri"/>
              <a:ea typeface="Calibri"/>
              <a:cs typeface="Calibri"/>
              <a:sym typeface="Calibri"/>
            </a:endParaRPr>
          </a:p>
        </p:txBody>
      </p:sp>
      <p:pic>
        <p:nvPicPr>
          <p:cNvPr id="662" name="Google Shape;662;p9"/>
          <p:cNvPicPr preferRelativeResize="0"/>
          <p:nvPr/>
        </p:nvPicPr>
        <p:blipFill rotWithShape="1">
          <a:blip r:embed="rId3">
            <a:alphaModFix/>
          </a:blip>
          <a:srcRect/>
          <a:stretch/>
        </p:blipFill>
        <p:spPr>
          <a:xfrm>
            <a:off x="8893104" y="310974"/>
            <a:ext cx="2466975" cy="1847850"/>
          </a:xfrm>
          <a:prstGeom prst="rect">
            <a:avLst/>
          </a:prstGeom>
          <a:noFill/>
          <a:ln>
            <a:noFill/>
          </a:ln>
        </p:spPr>
      </p:pic>
      <p:pic>
        <p:nvPicPr>
          <p:cNvPr id="663" name="Google Shape;663;p9"/>
          <p:cNvPicPr preferRelativeResize="0"/>
          <p:nvPr/>
        </p:nvPicPr>
        <p:blipFill rotWithShape="1">
          <a:blip r:embed="rId4">
            <a:alphaModFix/>
          </a:blip>
          <a:srcRect/>
          <a:stretch/>
        </p:blipFill>
        <p:spPr>
          <a:xfrm>
            <a:off x="8812141" y="4741912"/>
            <a:ext cx="2628900" cy="1743075"/>
          </a:xfrm>
          <a:prstGeom prst="rect">
            <a:avLst/>
          </a:prstGeom>
          <a:noFill/>
          <a:ln>
            <a:noFill/>
          </a:ln>
        </p:spPr>
      </p:pic>
      <p:pic>
        <p:nvPicPr>
          <p:cNvPr id="664" name="Google Shape;664;p9"/>
          <p:cNvPicPr preferRelativeResize="0"/>
          <p:nvPr/>
        </p:nvPicPr>
        <p:blipFill rotWithShape="1">
          <a:blip r:embed="rId5">
            <a:alphaModFix/>
          </a:blip>
          <a:srcRect/>
          <a:stretch/>
        </p:blipFill>
        <p:spPr>
          <a:xfrm>
            <a:off x="8475811" y="2304159"/>
            <a:ext cx="3301563" cy="212243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1582</TotalTime>
  <Words>3761</Words>
  <Application>Microsoft Office PowerPoint</Application>
  <PresentationFormat>Widescreen</PresentationFormat>
  <Paragraphs>547</Paragraphs>
  <Slides>59</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Courier New</vt:lpstr>
      <vt:lpstr>Helvetica Neue</vt:lpstr>
      <vt:lpstr>Calibri</vt:lpstr>
      <vt:lpstr>Office Theme</vt:lpstr>
      <vt:lpstr>PowerPoint Presentation</vt:lpstr>
      <vt:lpstr>Aim of the Workshop</vt:lpstr>
      <vt:lpstr>Outline for the workshop </vt:lpstr>
      <vt:lpstr>Outline for the workshop (Cont.)</vt:lpstr>
      <vt:lpstr>PowerPoint Presentation</vt:lpstr>
      <vt:lpstr>Introduction to Microbial Ecology</vt:lpstr>
      <vt:lpstr>The Microbial Ecology of the Namib desert</vt:lpstr>
      <vt:lpstr>Next generation sequencing (NGS)</vt:lpstr>
      <vt:lpstr>NGS platforms</vt:lpstr>
      <vt:lpstr>Amplicon sequencing</vt:lpstr>
      <vt:lpstr>Know your target! 16S rRNA</vt:lpstr>
      <vt:lpstr>Everything matters: Primer selection</vt:lpstr>
      <vt:lpstr>Everything matters: DNA extraction</vt:lpstr>
      <vt:lpstr>Standardizing Microbial Ecology</vt:lpstr>
      <vt:lpstr>sIBTEDS: Illuminating Blindspots Through Equitable Data reuse practices in the global South</vt:lpstr>
      <vt:lpstr>Data processing: Sequencing outputs</vt:lpstr>
      <vt:lpstr>Data processing pipeline: solving a puzzle</vt:lpstr>
      <vt:lpstr>Who is dada2? What does it want from us? </vt:lpstr>
      <vt:lpstr>PowerPoint Presentation</vt:lpstr>
      <vt:lpstr>Rstudio:  Bad at first impression, but your best friend</vt:lpstr>
      <vt:lpstr>Rstudio: Don’t forget to start a new script</vt:lpstr>
      <vt:lpstr>Rstudio: How it works</vt:lpstr>
      <vt:lpstr>Rstudio: Installing packages using CRAN</vt:lpstr>
      <vt:lpstr>Rstudio: Bioconductor </vt:lpstr>
      <vt:lpstr>Rstudio: How you make it work </vt:lpstr>
      <vt:lpstr>Lets try it! Open RStudio</vt:lpstr>
      <vt:lpstr>A note on our data</vt:lpstr>
      <vt:lpstr>Tell dada2 where everything is! </vt:lpstr>
      <vt:lpstr>Let’s extract sample names</vt:lpstr>
      <vt:lpstr>Create a location to place the processed sequences in. </vt:lpstr>
      <vt:lpstr>Filtering</vt:lpstr>
      <vt:lpstr>Plot sequence quality scores</vt:lpstr>
      <vt:lpstr>An image says a thousand words</vt:lpstr>
      <vt:lpstr>The dip is natural!</vt:lpstr>
      <vt:lpstr>The filterAndTrim function</vt:lpstr>
      <vt:lpstr>The most important line in the pipeline</vt:lpstr>
      <vt:lpstr>Every parameter matters: primers</vt:lpstr>
      <vt:lpstr>PowerPoint Presentation</vt:lpstr>
      <vt:lpstr>Every parameter matters: truncation length</vt:lpstr>
      <vt:lpstr>PowerPoint Presentation</vt:lpstr>
      <vt:lpstr>Every parameter matters: error checking</vt:lpstr>
      <vt:lpstr>Every parameter matters: error checking</vt:lpstr>
      <vt:lpstr>Trimming is a game of compromise</vt:lpstr>
      <vt:lpstr>The learnErrors and dada functions</vt:lpstr>
      <vt:lpstr>Generate an error model for the data</vt:lpstr>
      <vt:lpstr>Checking for errors</vt:lpstr>
      <vt:lpstr>Infer ASVs</vt:lpstr>
      <vt:lpstr>The  mergePairs function</vt:lpstr>
      <vt:lpstr>Merge forward and reverse reads</vt:lpstr>
      <vt:lpstr>Let’s start building our ASV table!</vt:lpstr>
      <vt:lpstr>The removeBimeraDenovo function</vt:lpstr>
      <vt:lpstr>One final bit of cleanup: chimera checking</vt:lpstr>
      <vt:lpstr>Reads will be lost, but how many? </vt:lpstr>
      <vt:lpstr>Loss is always inevitable !</vt:lpstr>
      <vt:lpstr>Troubleshooting</vt:lpstr>
      <vt:lpstr>The assignTaxonomy function</vt:lpstr>
      <vt:lpstr>Choose your weapon: assigning taxonomy</vt:lpstr>
      <vt:lpstr>Assign taxonomy</vt:lpstr>
      <vt:lpstr>Time to wrap-up: Let’s export the data!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Jurburg, Stephanie</dc:creator>
  <cp:lastModifiedBy>Microsoft account</cp:lastModifiedBy>
  <cp:revision>36</cp:revision>
  <dcterms:created xsi:type="dcterms:W3CDTF">2022-03-09T08:35:09Z</dcterms:created>
  <dcterms:modified xsi:type="dcterms:W3CDTF">2024-03-31T14:25:04Z</dcterms:modified>
</cp:coreProperties>
</file>